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60"/>
  </p:normalViewPr>
  <p:slideViewPr>
    <p:cSldViewPr snapToGrid="0">
      <p:cViewPr>
        <p:scale>
          <a:sx n="100" d="100"/>
          <a:sy n="100" d="100"/>
        </p:scale>
        <p:origin x="1758" y="-15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BADA001-6ADF-447A-88E1-D8196C077C92}" type="datetimeFigureOut">
              <a:rPr lang="en-GB" smtClean="0"/>
              <a:t>06/06/2020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616053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ADA001-6ADF-447A-88E1-D8196C077C92}" type="datetimeFigureOut">
              <a:rPr lang="en-GB" smtClean="0"/>
              <a:t>06/06/2020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4066784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ADA001-6ADF-447A-88E1-D8196C077C92}" type="datetimeFigureOut">
              <a:rPr lang="en-GB" smtClean="0"/>
              <a:t>06/06/2020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27067037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ADA001-6ADF-447A-88E1-D8196C077C92}" type="datetimeFigureOut">
              <a:rPr lang="en-GB" smtClean="0"/>
              <a:t>06/06/2020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3956558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BADA001-6ADF-447A-88E1-D8196C077C92}" type="datetimeFigureOut">
              <a:rPr lang="en-GB" smtClean="0"/>
              <a:t>06/06/2020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4105705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ADA001-6ADF-447A-88E1-D8196C077C92}" type="datetimeFigureOut">
              <a:rPr lang="en-GB" smtClean="0"/>
              <a:t>06/06/2020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526112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BADA001-6ADF-447A-88E1-D8196C077C92}" type="datetimeFigureOut">
              <a:rPr lang="en-GB" smtClean="0"/>
              <a:t>06/06/2020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1512792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BADA001-6ADF-447A-88E1-D8196C077C92}" type="datetimeFigureOut">
              <a:rPr lang="en-GB" smtClean="0"/>
              <a:t>06/06/2020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4076063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ADA001-6ADF-447A-88E1-D8196C077C92}" type="datetimeFigureOut">
              <a:rPr lang="en-GB" smtClean="0"/>
              <a:t>06/06/2020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3583377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BADA001-6ADF-447A-88E1-D8196C077C92}" type="datetimeFigureOut">
              <a:rPr lang="en-GB" smtClean="0"/>
              <a:t>06/06/2020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3611373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EBADA001-6ADF-447A-88E1-D8196C077C92}" type="datetimeFigureOut">
              <a:rPr lang="en-GB" smtClean="0"/>
              <a:t>06/06/2020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EC938B-848A-4B8C-A5DE-DA75EB83E5BE}" type="slidenum">
              <a:rPr lang="en-GB" smtClean="0"/>
              <a:t>‹#›</a:t>
            </a:fld>
            <a:endParaRPr lang="en-GB"/>
          </a:p>
        </p:txBody>
      </p:sp>
    </p:spTree>
    <p:extLst>
      <p:ext uri="{BB962C8B-B14F-4D97-AF65-F5344CB8AC3E}">
        <p14:creationId xmlns:p14="http://schemas.microsoft.com/office/powerpoint/2010/main" val="925808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EBADA001-6ADF-447A-88E1-D8196C077C92}" type="datetimeFigureOut">
              <a:rPr lang="en-GB" smtClean="0"/>
              <a:t>06/06/2020</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EEC938B-848A-4B8C-A5DE-DA75EB83E5BE}" type="slidenum">
              <a:rPr lang="en-GB" smtClean="0"/>
              <a:t>‹#›</a:t>
            </a:fld>
            <a:endParaRPr lang="en-GB"/>
          </a:p>
        </p:txBody>
      </p:sp>
    </p:spTree>
    <p:extLst>
      <p:ext uri="{BB962C8B-B14F-4D97-AF65-F5344CB8AC3E}">
        <p14:creationId xmlns:p14="http://schemas.microsoft.com/office/powerpoint/2010/main" val="13528002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xmlns="" id="{8A39119F-B05E-435D-9F0D-E1ECCD1B3761}"/>
              </a:ext>
            </a:extLst>
          </p:cNvPr>
          <p:cNvSpPr>
            <a:spLocks noGrp="1"/>
          </p:cNvSpPr>
          <p:nvPr>
            <p:ph type="ctrTitle"/>
          </p:nvPr>
        </p:nvSpPr>
        <p:spPr>
          <a:xfrm>
            <a:off x="0" y="-731990"/>
            <a:ext cx="6858000" cy="1245621"/>
          </a:xfrm>
        </p:spPr>
        <p:txBody>
          <a:bodyPr>
            <a:noAutofit/>
          </a:bodyPr>
          <a:lstStyle/>
          <a:p>
            <a:pPr algn="l"/>
            <a:r>
              <a:rPr lang="en-GB" sz="2000" b="1" dirty="0">
                <a:solidFill>
                  <a:srgbClr val="00B050"/>
                </a:solidFill>
                <a:latin typeface="Comic Sans MS" pitchFamily="66" charset="0"/>
              </a:rPr>
              <a:t>Water Treatment Question</a:t>
            </a:r>
          </a:p>
        </p:txBody>
      </p:sp>
      <p:sp>
        <p:nvSpPr>
          <p:cNvPr id="5" name="TextBox 4">
            <a:extLst>
              <a:ext uri="{FF2B5EF4-FFF2-40B4-BE49-F238E27FC236}">
                <a16:creationId xmlns:a16="http://schemas.microsoft.com/office/drawing/2014/main" xmlns="" id="{5CC14DE4-6B04-4B9C-9B4F-4440C207B430}"/>
              </a:ext>
            </a:extLst>
          </p:cNvPr>
          <p:cNvSpPr txBox="1"/>
          <p:nvPr/>
        </p:nvSpPr>
        <p:spPr>
          <a:xfrm>
            <a:off x="4809995" y="0"/>
            <a:ext cx="2048004" cy="523220"/>
          </a:xfrm>
          <a:prstGeom prst="rect">
            <a:avLst/>
          </a:prstGeom>
          <a:solidFill>
            <a:srgbClr val="92D050"/>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black"/>
                </a:solidFill>
                <a:effectLst/>
                <a:uLnTx/>
                <a:uFillTx/>
                <a:latin typeface="Calibri" panose="020F0502020204030204"/>
                <a:ea typeface="+mn-ea"/>
                <a:cs typeface="+mn-cs"/>
              </a:rPr>
              <a:t>Specification Link:</a:t>
            </a:r>
          </a:p>
          <a:p>
            <a:pPr>
              <a:defRPr/>
            </a:pPr>
            <a:r>
              <a:rPr lang="en-GB" sz="1200" b="1" kern="0" dirty="0">
                <a:solidFill>
                  <a:prstClr val="black"/>
                </a:solidFill>
              </a:rPr>
              <a:t>Using Resources: 4.10.1.2 </a:t>
            </a:r>
          </a:p>
        </p:txBody>
      </p:sp>
      <p:sp>
        <p:nvSpPr>
          <p:cNvPr id="11" name="Rectangle 10">
            <a:extLst>
              <a:ext uri="{FF2B5EF4-FFF2-40B4-BE49-F238E27FC236}">
                <a16:creationId xmlns:a16="http://schemas.microsoft.com/office/drawing/2014/main" xmlns="" id="{F080CB28-94FF-4670-8185-58A3A9CD40B4}"/>
              </a:ext>
            </a:extLst>
          </p:cNvPr>
          <p:cNvSpPr/>
          <p:nvPr/>
        </p:nvSpPr>
        <p:spPr>
          <a:xfrm>
            <a:off x="4091134" y="12891396"/>
            <a:ext cx="4136468" cy="1384995"/>
          </a:xfrm>
          <a:prstGeom prst="rect">
            <a:avLst/>
          </a:prstGeom>
          <a:ln w="28575">
            <a:solidFill>
              <a:srgbClr val="FFFF00"/>
            </a:solidFill>
            <a:prstDash val="solid"/>
          </a:ln>
        </p:spPr>
        <p:txBody>
          <a:bodyPr wrap="square">
            <a:spAutoFit/>
          </a:bodyPr>
          <a:lstStyle/>
          <a:p>
            <a:pPr algn="just"/>
            <a:r>
              <a:rPr lang="en-US" sz="1200" b="1" dirty="0"/>
              <a:t>Describe how the equipment to the left could be used to measure the rate of photosynthesis:</a:t>
            </a:r>
          </a:p>
          <a:p>
            <a:pPr algn="just"/>
            <a:r>
              <a:rPr lang="en-US" sz="1200" b="1" dirty="0"/>
              <a:t>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200" b="1" dirty="0"/>
          </a:p>
        </p:txBody>
      </p:sp>
      <p:sp>
        <p:nvSpPr>
          <p:cNvPr id="17" name="Rectangle 16">
            <a:extLst>
              <a:ext uri="{FF2B5EF4-FFF2-40B4-BE49-F238E27FC236}">
                <a16:creationId xmlns:a16="http://schemas.microsoft.com/office/drawing/2014/main" xmlns="" id="{CFA43210-7A76-4883-871E-02E95FD24494}"/>
              </a:ext>
            </a:extLst>
          </p:cNvPr>
          <p:cNvSpPr/>
          <p:nvPr/>
        </p:nvSpPr>
        <p:spPr>
          <a:xfrm>
            <a:off x="108087" y="3840594"/>
            <a:ext cx="3329691" cy="2308324"/>
          </a:xfrm>
          <a:prstGeom prst="rect">
            <a:avLst/>
          </a:prstGeom>
          <a:ln w="28575">
            <a:solidFill>
              <a:srgbClr val="00B0F0"/>
            </a:solidFill>
            <a:prstDash val="dash"/>
          </a:ln>
        </p:spPr>
        <p:txBody>
          <a:bodyPr wrap="square">
            <a:spAutoFit/>
          </a:bodyPr>
          <a:lstStyle/>
          <a:p>
            <a:pPr lvl="0">
              <a:defRPr/>
            </a:pPr>
            <a:r>
              <a:rPr lang="en-GB" sz="1200" dirty="0">
                <a:solidFill>
                  <a:prstClr val="black"/>
                </a:solidFill>
              </a:rPr>
              <a:t>The diagram shows how water is treated.  Summarise this process:</a:t>
            </a:r>
            <a:r>
              <a:rPr lang="en-GB" sz="1100" dirty="0">
                <a:solidFill>
                  <a:prstClr val="black"/>
                </a:solidFill>
              </a:rPr>
              <a:t>	</a:t>
            </a:r>
          </a:p>
          <a:p>
            <a:pPr algn="just"/>
            <a:r>
              <a:rPr lang="en-US" sz="1200" b="1"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200" b="1" dirty="0"/>
          </a:p>
        </p:txBody>
      </p:sp>
      <p:sp>
        <p:nvSpPr>
          <p:cNvPr id="26" name="Rectangle 25">
            <a:extLst>
              <a:ext uri="{FF2B5EF4-FFF2-40B4-BE49-F238E27FC236}">
                <a16:creationId xmlns:a16="http://schemas.microsoft.com/office/drawing/2014/main" xmlns="" id="{CEF360C4-DC1F-468F-8DA1-282E8A140B95}"/>
              </a:ext>
            </a:extLst>
          </p:cNvPr>
          <p:cNvSpPr/>
          <p:nvPr/>
        </p:nvSpPr>
        <p:spPr>
          <a:xfrm>
            <a:off x="68467" y="6296990"/>
            <a:ext cx="3387231" cy="1615827"/>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a:spAutoFit/>
          </a:bodyPr>
          <a:lstStyle/>
          <a:p>
            <a:pPr marL="171450" indent="-171450" algn="just">
              <a:buFont typeface="Arial" panose="020B0604020202020204" pitchFamily="34" charset="0"/>
              <a:buChar char="•"/>
            </a:pPr>
            <a:r>
              <a:rPr lang="en-US" sz="1100" dirty="0"/>
              <a:t>Chlorine is used to make bleaches, plastics and medicines. Swimming pool water is often treated with chlorine.</a:t>
            </a:r>
          </a:p>
          <a:p>
            <a:pPr marL="171450" indent="-171450" algn="just">
              <a:buFont typeface="Arial" panose="020B0604020202020204" pitchFamily="34" charset="0"/>
              <a:buChar char="•"/>
            </a:pPr>
            <a:r>
              <a:rPr lang="en-US" sz="1100" dirty="0"/>
              <a:t>Chlorine is used to make water safe to drink. It is relatively cheap and easy to use. People who drink untreated water risk dying from typhoid and cholera.</a:t>
            </a:r>
          </a:p>
          <a:p>
            <a:pPr marL="171450" indent="-171450" algn="just">
              <a:buFont typeface="Arial" panose="020B0604020202020204" pitchFamily="34" charset="0"/>
              <a:buChar char="•"/>
            </a:pPr>
            <a:r>
              <a:rPr lang="en-US" sz="1100" dirty="0"/>
              <a:t>However, chlorine is a poisonous chemical. It causes breathing difficulties and can kill people. Some people are also allergic to chlorine.</a:t>
            </a:r>
          </a:p>
        </p:txBody>
      </p:sp>
      <p:sp>
        <p:nvSpPr>
          <p:cNvPr id="35" name="Rectangle 34">
            <a:extLst>
              <a:ext uri="{FF2B5EF4-FFF2-40B4-BE49-F238E27FC236}">
                <a16:creationId xmlns:a16="http://schemas.microsoft.com/office/drawing/2014/main" xmlns="" id="{98F19EFD-3600-4C0D-933D-FDCE8CA707F3}"/>
              </a:ext>
            </a:extLst>
          </p:cNvPr>
          <p:cNvSpPr/>
          <p:nvPr/>
        </p:nvSpPr>
        <p:spPr>
          <a:xfrm>
            <a:off x="108087" y="8083040"/>
            <a:ext cx="6626271" cy="1015663"/>
          </a:xfrm>
          <a:prstGeom prst="rect">
            <a:avLst/>
          </a:prstGeom>
          <a:ln w="28575">
            <a:solidFill>
              <a:srgbClr val="FF0000"/>
            </a:solidFill>
            <a:prstDash val="dash"/>
          </a:ln>
        </p:spPr>
        <p:txBody>
          <a:bodyPr wrap="square">
            <a:spAutoFit/>
          </a:bodyPr>
          <a:lstStyle/>
          <a:p>
            <a:pPr algn="just"/>
            <a:r>
              <a:rPr lang="en-US" sz="1200" b="1" dirty="0">
                <a:solidFill>
                  <a:prstClr val="black"/>
                </a:solidFill>
              </a:rPr>
              <a:t>Developing countries are likely to choose chlorination as their method of making water safe to drink. Suggest why.</a:t>
            </a:r>
          </a:p>
          <a:p>
            <a:pPr algn="just"/>
            <a:r>
              <a:rPr lang="en-US" sz="1200" b="1" dirty="0"/>
              <a:t>____________________________________________________________________________________________________________________________________________________________________________________________________________________________________________________________</a:t>
            </a:r>
            <a:endParaRPr lang="en-GB" sz="1200" b="1" dirty="0"/>
          </a:p>
        </p:txBody>
      </p:sp>
      <p:sp>
        <p:nvSpPr>
          <p:cNvPr id="36" name="Rectangle 35">
            <a:extLst>
              <a:ext uri="{FF2B5EF4-FFF2-40B4-BE49-F238E27FC236}">
                <a16:creationId xmlns:a16="http://schemas.microsoft.com/office/drawing/2014/main" xmlns="" id="{5C0467E1-DD46-4C81-B90C-599A8D9FE6EE}"/>
              </a:ext>
            </a:extLst>
          </p:cNvPr>
          <p:cNvSpPr/>
          <p:nvPr/>
        </p:nvSpPr>
        <p:spPr>
          <a:xfrm>
            <a:off x="3640428" y="3856299"/>
            <a:ext cx="3093930" cy="830997"/>
          </a:xfrm>
          <a:prstGeom prst="rect">
            <a:avLst/>
          </a:prstGeom>
          <a:ln w="28575">
            <a:solidFill>
              <a:srgbClr val="FFFF00"/>
            </a:solidFill>
            <a:prstDash val="solid"/>
          </a:ln>
        </p:spPr>
        <p:txBody>
          <a:bodyPr wrap="square">
            <a:spAutoFit/>
          </a:bodyPr>
          <a:lstStyle/>
          <a:p>
            <a:pPr algn="just"/>
            <a:r>
              <a:rPr lang="en-US" sz="1200" b="1" dirty="0"/>
              <a:t>What is the purpose of running water through a screen?</a:t>
            </a:r>
          </a:p>
          <a:p>
            <a:pPr algn="just"/>
            <a:r>
              <a:rPr lang="en-US" sz="1200" b="1" dirty="0"/>
              <a:t>____________________________________________________________________________</a:t>
            </a:r>
            <a:endParaRPr lang="en-GB" sz="1200" b="1" dirty="0"/>
          </a:p>
        </p:txBody>
      </p:sp>
      <p:sp>
        <p:nvSpPr>
          <p:cNvPr id="32" name="TextBox 31">
            <a:extLst>
              <a:ext uri="{FF2B5EF4-FFF2-40B4-BE49-F238E27FC236}">
                <a16:creationId xmlns:a16="http://schemas.microsoft.com/office/drawing/2014/main" xmlns="" id="{A7CCDCD6-5AD1-4B67-AB1C-A4D7B31E71CF}"/>
              </a:ext>
            </a:extLst>
          </p:cNvPr>
          <p:cNvSpPr txBox="1"/>
          <p:nvPr/>
        </p:nvSpPr>
        <p:spPr>
          <a:xfrm>
            <a:off x="4262539" y="7614548"/>
            <a:ext cx="2471819" cy="307777"/>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a:ln w="38100">
            <a:solidFill>
              <a:srgbClr val="FF0000"/>
            </a:solidFill>
          </a:ln>
        </p:spPr>
        <p:txBody>
          <a:bodyPr wrap="square" rtlCol="0">
            <a:spAutoFit/>
          </a:bodyPr>
          <a:lstStyle/>
          <a:p>
            <a:r>
              <a:rPr lang="en-GB" sz="1400" b="1" dirty="0"/>
              <a:t>Highlight key words or phrases</a:t>
            </a:r>
          </a:p>
        </p:txBody>
      </p:sp>
      <p:sp>
        <p:nvSpPr>
          <p:cNvPr id="33" name="Arrow: Right 32">
            <a:extLst>
              <a:ext uri="{FF2B5EF4-FFF2-40B4-BE49-F238E27FC236}">
                <a16:creationId xmlns:a16="http://schemas.microsoft.com/office/drawing/2014/main" xmlns="" id="{15CB2606-8EF2-4112-B75D-06437CEECB9B}"/>
              </a:ext>
            </a:extLst>
          </p:cNvPr>
          <p:cNvSpPr/>
          <p:nvPr/>
        </p:nvSpPr>
        <p:spPr>
          <a:xfrm rot="10800000">
            <a:off x="3621818" y="7561792"/>
            <a:ext cx="469316" cy="4681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TextBox 29">
            <a:extLst>
              <a:ext uri="{FF2B5EF4-FFF2-40B4-BE49-F238E27FC236}">
                <a16:creationId xmlns:a16="http://schemas.microsoft.com/office/drawing/2014/main" xmlns="" id="{1355E330-EE6B-43BE-91BE-ACD62E1EF9B3}"/>
              </a:ext>
            </a:extLst>
          </p:cNvPr>
          <p:cNvSpPr txBox="1"/>
          <p:nvPr/>
        </p:nvSpPr>
        <p:spPr>
          <a:xfrm>
            <a:off x="97239" y="523221"/>
            <a:ext cx="3184580" cy="276999"/>
          </a:xfrm>
          <a:prstGeom prst="rect">
            <a:avLst/>
          </a:prstGeom>
          <a:gradFill flip="none" rotWithShape="1">
            <a:gsLst>
              <a:gs pos="0">
                <a:schemeClr val="accent2">
                  <a:tint val="66000"/>
                  <a:satMod val="160000"/>
                </a:schemeClr>
              </a:gs>
              <a:gs pos="50000">
                <a:schemeClr val="accent2">
                  <a:tint val="44500"/>
                  <a:satMod val="160000"/>
                </a:schemeClr>
              </a:gs>
              <a:gs pos="100000">
                <a:schemeClr val="accent2">
                  <a:tint val="23500"/>
                  <a:satMod val="160000"/>
                </a:schemeClr>
              </a:gs>
            </a:gsLst>
            <a:lin ang="2700000" scaled="1"/>
            <a:tileRect/>
          </a:gradFill>
          <a:ln w="38100">
            <a:solidFill>
              <a:srgbClr val="FF0000"/>
            </a:solidFill>
          </a:ln>
        </p:spPr>
        <p:txBody>
          <a:bodyPr wrap="square" rtlCol="0">
            <a:spAutoFit/>
          </a:bodyPr>
          <a:lstStyle/>
          <a:p>
            <a:pPr lvl="0"/>
            <a:r>
              <a:rPr lang="en-GB" sz="1200" b="1" dirty="0">
                <a:solidFill>
                  <a:prstClr val="black"/>
                </a:solidFill>
              </a:rPr>
              <a:t>Highlight key words in the information below:</a:t>
            </a:r>
            <a:endParaRPr kumimoji="0" lang="en-GB" sz="12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xmlns="" id="{FFEB5110-DAF3-444B-8162-72980CC1A573}"/>
              </a:ext>
            </a:extLst>
          </p:cNvPr>
          <p:cNvSpPr/>
          <p:nvPr/>
        </p:nvSpPr>
        <p:spPr>
          <a:xfrm>
            <a:off x="97238" y="911557"/>
            <a:ext cx="3329691" cy="2800767"/>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ln w="28575">
            <a:solidFill>
              <a:srgbClr val="FF0000"/>
            </a:solidFill>
            <a:prstDash val="solid"/>
          </a:ln>
        </p:spPr>
        <p:txBody>
          <a:bodyPr wrap="square">
            <a:spAutoFit/>
          </a:bodyPr>
          <a:lstStyle/>
          <a:p>
            <a:pPr algn="just"/>
            <a:r>
              <a:rPr lang="en-US" sz="1100" dirty="0"/>
              <a:t>Raw water may contain dissolved salts and minerals, microbes, pollutants and insoluble materials like sand and stones. Water is treated to remove any harmful components before being fed into the public supply. This is done in several ways:</a:t>
            </a:r>
          </a:p>
          <a:p>
            <a:pPr marL="171450" indent="-171450" algn="just">
              <a:buFont typeface="Arial" panose="020B0604020202020204" pitchFamily="34" charset="0"/>
              <a:buChar char="•"/>
            </a:pPr>
            <a:r>
              <a:rPr lang="en-US" sz="1100" dirty="0"/>
              <a:t>Filtration - the water is sprayed onto specially-prepared layers of sand and gravel. As it trickles through, different-sized insoluble solids are removed. The filter beds are cleaned periodically by pumping clean water backwards through the filter.</a:t>
            </a:r>
          </a:p>
          <a:p>
            <a:pPr marL="171450" indent="-171450" algn="just">
              <a:buFont typeface="Arial" panose="020B0604020202020204" pitchFamily="34" charset="0"/>
              <a:buChar char="•"/>
            </a:pPr>
            <a:r>
              <a:rPr lang="en-US" sz="1100" dirty="0"/>
              <a:t>Sedimentation - a chemical is added which causes tiny solid particles (which would pass through a filter) to clump together into larger particles. These can then be allowed to settle out or may be filtered.</a:t>
            </a:r>
          </a:p>
          <a:p>
            <a:pPr marL="171450" indent="-171450" algn="just">
              <a:buFont typeface="Arial" panose="020B0604020202020204" pitchFamily="34" charset="0"/>
              <a:buChar char="•"/>
            </a:pPr>
            <a:r>
              <a:rPr lang="en-US" sz="1100" dirty="0"/>
              <a:t>Chlorination - chlorine gas is injected into the water to </a:t>
            </a:r>
            <a:r>
              <a:rPr lang="en-US" sz="1100" dirty="0" err="1"/>
              <a:t>sterilise</a:t>
            </a:r>
            <a:r>
              <a:rPr lang="en-US" sz="1100" dirty="0"/>
              <a:t> it. The chlorine kills microbes.</a:t>
            </a:r>
          </a:p>
        </p:txBody>
      </p:sp>
      <p:sp>
        <p:nvSpPr>
          <p:cNvPr id="37" name="Arrow: Down 36">
            <a:extLst>
              <a:ext uri="{FF2B5EF4-FFF2-40B4-BE49-F238E27FC236}">
                <a16:creationId xmlns:a16="http://schemas.microsoft.com/office/drawing/2014/main" xmlns="" id="{DD8FE028-FF7E-4436-8FD8-A2D72EB99992}"/>
              </a:ext>
            </a:extLst>
          </p:cNvPr>
          <p:cNvSpPr/>
          <p:nvPr/>
        </p:nvSpPr>
        <p:spPr>
          <a:xfrm>
            <a:off x="3016700" y="420945"/>
            <a:ext cx="410230" cy="542079"/>
          </a:xfrm>
          <a:prstGeom prst="downArrow">
            <a:avLst>
              <a:gd name="adj1" fmla="val 43493"/>
              <a:gd name="adj2" fmla="val 469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 name="Picture 1">
            <a:extLst>
              <a:ext uri="{FF2B5EF4-FFF2-40B4-BE49-F238E27FC236}">
                <a16:creationId xmlns:a16="http://schemas.microsoft.com/office/drawing/2014/main" xmlns="" id="{178961CD-5D1C-4C28-A573-919FC75577E3}"/>
              </a:ext>
            </a:extLst>
          </p:cNvPr>
          <p:cNvPicPr>
            <a:picLocks noChangeAspect="1"/>
          </p:cNvPicPr>
          <p:nvPr/>
        </p:nvPicPr>
        <p:blipFill>
          <a:blip r:embed="rId2"/>
          <a:stretch>
            <a:fillRect/>
          </a:stretch>
        </p:blipFill>
        <p:spPr>
          <a:xfrm>
            <a:off x="3762508" y="523220"/>
            <a:ext cx="2849770" cy="3209026"/>
          </a:xfrm>
          <a:prstGeom prst="rect">
            <a:avLst/>
          </a:prstGeom>
        </p:spPr>
      </p:pic>
      <p:sp>
        <p:nvSpPr>
          <p:cNvPr id="38" name="Rectangle 37">
            <a:extLst>
              <a:ext uri="{FF2B5EF4-FFF2-40B4-BE49-F238E27FC236}">
                <a16:creationId xmlns:a16="http://schemas.microsoft.com/office/drawing/2014/main" xmlns="" id="{BDB835B6-E5D0-486D-9422-1C9EC6234B50}"/>
              </a:ext>
            </a:extLst>
          </p:cNvPr>
          <p:cNvSpPr/>
          <p:nvPr/>
        </p:nvSpPr>
        <p:spPr>
          <a:xfrm>
            <a:off x="3640428" y="4796673"/>
            <a:ext cx="3093930" cy="830997"/>
          </a:xfrm>
          <a:prstGeom prst="rect">
            <a:avLst/>
          </a:prstGeom>
          <a:ln w="28575">
            <a:solidFill>
              <a:srgbClr val="FFFF00"/>
            </a:solidFill>
            <a:prstDash val="solid"/>
          </a:ln>
        </p:spPr>
        <p:txBody>
          <a:bodyPr wrap="square">
            <a:spAutoFit/>
          </a:bodyPr>
          <a:lstStyle/>
          <a:p>
            <a:pPr algn="just"/>
            <a:r>
              <a:rPr lang="en-US" sz="1200" b="1" dirty="0"/>
              <a:t>What is the purpose of the sedimentation tank and what is added to the water?</a:t>
            </a:r>
          </a:p>
          <a:p>
            <a:pPr algn="just"/>
            <a:r>
              <a:rPr lang="en-US" sz="1200" b="1" dirty="0"/>
              <a:t>____________________________________________________________________________</a:t>
            </a:r>
            <a:endParaRPr lang="en-GB" sz="1200" b="1" dirty="0"/>
          </a:p>
        </p:txBody>
      </p:sp>
      <p:sp>
        <p:nvSpPr>
          <p:cNvPr id="39" name="Rectangle 38">
            <a:extLst>
              <a:ext uri="{FF2B5EF4-FFF2-40B4-BE49-F238E27FC236}">
                <a16:creationId xmlns:a16="http://schemas.microsoft.com/office/drawing/2014/main" xmlns="" id="{0F8CD662-A1B7-479A-B7AC-2B00AC61954C}"/>
              </a:ext>
            </a:extLst>
          </p:cNvPr>
          <p:cNvSpPr/>
          <p:nvPr/>
        </p:nvSpPr>
        <p:spPr>
          <a:xfrm>
            <a:off x="3640428" y="5737047"/>
            <a:ext cx="3093930" cy="830997"/>
          </a:xfrm>
          <a:prstGeom prst="rect">
            <a:avLst/>
          </a:prstGeom>
          <a:ln w="28575">
            <a:solidFill>
              <a:srgbClr val="FFFF00"/>
            </a:solidFill>
            <a:prstDash val="solid"/>
          </a:ln>
        </p:spPr>
        <p:txBody>
          <a:bodyPr wrap="square">
            <a:spAutoFit/>
          </a:bodyPr>
          <a:lstStyle/>
          <a:p>
            <a:pPr algn="just"/>
            <a:r>
              <a:rPr lang="en-US" sz="1200" b="1" dirty="0"/>
              <a:t>What is the purpose of running water through a fine filter?</a:t>
            </a:r>
          </a:p>
          <a:p>
            <a:pPr algn="just"/>
            <a:r>
              <a:rPr lang="en-US" sz="1200" b="1" dirty="0"/>
              <a:t>____________________________________________________________________________</a:t>
            </a:r>
            <a:endParaRPr lang="en-GB" sz="1200" b="1" dirty="0"/>
          </a:p>
        </p:txBody>
      </p:sp>
      <p:sp>
        <p:nvSpPr>
          <p:cNvPr id="40" name="Rectangle 39">
            <a:extLst>
              <a:ext uri="{FF2B5EF4-FFF2-40B4-BE49-F238E27FC236}">
                <a16:creationId xmlns:a16="http://schemas.microsoft.com/office/drawing/2014/main" xmlns="" id="{5AFC6CEA-B947-41B3-9DAE-BFD53196307D}"/>
              </a:ext>
            </a:extLst>
          </p:cNvPr>
          <p:cNvSpPr/>
          <p:nvPr/>
        </p:nvSpPr>
        <p:spPr>
          <a:xfrm>
            <a:off x="3640428" y="6689406"/>
            <a:ext cx="3093930" cy="830997"/>
          </a:xfrm>
          <a:prstGeom prst="rect">
            <a:avLst/>
          </a:prstGeom>
          <a:ln w="28575">
            <a:solidFill>
              <a:srgbClr val="FFFF00"/>
            </a:solidFill>
            <a:prstDash val="solid"/>
          </a:ln>
        </p:spPr>
        <p:txBody>
          <a:bodyPr wrap="square">
            <a:spAutoFit/>
          </a:bodyPr>
          <a:lstStyle/>
          <a:p>
            <a:pPr algn="just"/>
            <a:r>
              <a:rPr lang="en-US" sz="1200" b="1" dirty="0"/>
              <a:t>What is the purpose of adding chlorine to the water?</a:t>
            </a:r>
          </a:p>
          <a:p>
            <a:pPr algn="just"/>
            <a:r>
              <a:rPr lang="en-US" sz="1200" b="1" dirty="0"/>
              <a:t>____________________________________________________________________________</a:t>
            </a:r>
            <a:endParaRPr lang="en-GB" sz="1200" b="1" dirty="0"/>
          </a:p>
        </p:txBody>
      </p:sp>
    </p:spTree>
    <p:extLst>
      <p:ext uri="{BB962C8B-B14F-4D97-AF65-F5344CB8AC3E}">
        <p14:creationId xmlns:p14="http://schemas.microsoft.com/office/powerpoint/2010/main" val="26129158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10272</TotalTime>
  <Words>344</Words>
  <Application>Microsoft Office PowerPoint</Application>
  <PresentationFormat>On-screen Show (4:3)</PresentationFormat>
  <Paragraphs>26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Comic Sans MS</vt:lpstr>
      <vt:lpstr>Office Theme</vt:lpstr>
      <vt:lpstr>Water Treatment Question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Lac Operon</dc:title>
  <dc:creator>Chalky Chalk</dc:creator>
  <cp:lastModifiedBy>Darlene Mcrae</cp:lastModifiedBy>
  <cp:revision>39</cp:revision>
  <dcterms:created xsi:type="dcterms:W3CDTF">2019-02-02T18:17:28Z</dcterms:created>
  <dcterms:modified xsi:type="dcterms:W3CDTF">2020-06-06T13:51:51Z</dcterms:modified>
</cp:coreProperties>
</file>