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E904-7EB4-4AF5-B6FB-0F59E1130D40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3D35-19D1-4293-992A-45126BD87CF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E904-7EB4-4AF5-B6FB-0F59E1130D40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3D35-19D1-4293-992A-45126BD87CF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E904-7EB4-4AF5-B6FB-0F59E1130D40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3D35-19D1-4293-992A-45126BD87CF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E904-7EB4-4AF5-B6FB-0F59E1130D40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3D35-19D1-4293-992A-45126BD87CF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E904-7EB4-4AF5-B6FB-0F59E1130D40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3D35-19D1-4293-992A-45126BD87CF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E904-7EB4-4AF5-B6FB-0F59E1130D40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3D35-19D1-4293-992A-45126BD87CF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E904-7EB4-4AF5-B6FB-0F59E1130D40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3D35-19D1-4293-992A-45126BD87CF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E904-7EB4-4AF5-B6FB-0F59E1130D40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3D35-19D1-4293-992A-45126BD87CF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E904-7EB4-4AF5-B6FB-0F59E1130D40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3D35-19D1-4293-992A-45126BD87CF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E904-7EB4-4AF5-B6FB-0F59E1130D40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3D35-19D1-4293-992A-45126BD87CF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E904-7EB4-4AF5-B6FB-0F59E1130D40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3D35-19D1-4293-992A-45126BD87CF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9E904-7EB4-4AF5-B6FB-0F59E1130D40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43D35-19D1-4293-992A-45126BD87CF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240" y="4175562"/>
            <a:ext cx="4286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3)      Use the words below to complete the paragraph</a:t>
            </a:r>
          </a:p>
          <a:p>
            <a:endParaRPr lang="en-GB" sz="1200" dirty="0" smtClean="0"/>
          </a:p>
          <a:p>
            <a:pPr algn="ctr"/>
            <a:r>
              <a:rPr lang="en-GB" sz="1200" b="1" dirty="0" smtClean="0"/>
              <a:t>Series :	Parallel :	 Different :	The same </a:t>
            </a:r>
          </a:p>
          <a:p>
            <a:endParaRPr lang="en-GB" sz="1200" dirty="0" smtClean="0"/>
          </a:p>
          <a:p>
            <a:r>
              <a:rPr lang="en-GB" sz="1200" dirty="0" smtClean="0"/>
              <a:t>Their results showed that in a </a:t>
            </a:r>
            <a:r>
              <a:rPr lang="en-GB" sz="1200" u="sng" dirty="0" smtClean="0"/>
              <a:t>_____________</a:t>
            </a:r>
            <a:r>
              <a:rPr lang="en-GB" sz="1200" dirty="0" smtClean="0"/>
              <a:t>circuit The current is </a:t>
            </a:r>
            <a:r>
              <a:rPr lang="en-GB" sz="1200" u="sng" dirty="0" smtClean="0"/>
              <a:t> ___________</a:t>
            </a:r>
            <a:r>
              <a:rPr lang="en-GB" sz="1200" dirty="0" smtClean="0"/>
              <a:t>at each point in the circuit</a:t>
            </a:r>
            <a:endParaRPr lang="en-GB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635062" y="0"/>
            <a:ext cx="45089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The students set up another circuit and decided to measure the current at different points around the circuit. A diagram of their circuit is shown below.</a:t>
            </a:r>
          </a:p>
          <a:p>
            <a:endParaRPr lang="en-GB" sz="1200" dirty="0" smtClean="0"/>
          </a:p>
          <a:p>
            <a:r>
              <a:rPr lang="en-GB" sz="1200" b="1" dirty="0" smtClean="0"/>
              <a:t>Ammeter 1 </a:t>
            </a:r>
            <a:r>
              <a:rPr lang="en-GB" sz="1200" dirty="0" smtClean="0"/>
              <a:t>measured a current of </a:t>
            </a:r>
            <a:r>
              <a:rPr lang="en-GB" sz="1200" b="1" dirty="0" smtClean="0"/>
              <a:t>12 amps</a:t>
            </a:r>
          </a:p>
          <a:p>
            <a:endParaRPr lang="en-GB" sz="1200" dirty="0" smtClean="0"/>
          </a:p>
          <a:p>
            <a:r>
              <a:rPr lang="en-GB" sz="1200" dirty="0" smtClean="0"/>
              <a:t>What was the current reading shown on:</a:t>
            </a:r>
          </a:p>
          <a:p>
            <a:endParaRPr lang="en-GB" sz="1200" dirty="0" smtClean="0"/>
          </a:p>
          <a:p>
            <a:pPr marL="342900" indent="-342900"/>
            <a:r>
              <a:rPr lang="en-GB" sz="1200" dirty="0" smtClean="0"/>
              <a:t>4)	Ammeter 2__________</a:t>
            </a:r>
          </a:p>
          <a:p>
            <a:pPr marL="342900" indent="-342900">
              <a:buFont typeface="+mj-lt"/>
              <a:buAutoNum type="arabicParenR"/>
            </a:pPr>
            <a:endParaRPr lang="en-GB" sz="1200" dirty="0" smtClean="0"/>
          </a:p>
          <a:p>
            <a:pPr marL="342900" indent="-342900"/>
            <a:r>
              <a:rPr lang="en-GB" sz="1200" dirty="0" smtClean="0"/>
              <a:t>5)	Ammeter 3_________</a:t>
            </a:r>
          </a:p>
          <a:p>
            <a:pPr marL="342900" indent="-342900">
              <a:buFont typeface="+mj-lt"/>
              <a:buAutoNum type="arabicParenR"/>
            </a:pPr>
            <a:endParaRPr lang="en-GB" sz="1200" dirty="0" smtClean="0"/>
          </a:p>
          <a:p>
            <a:pPr marL="342900" indent="-342900"/>
            <a:r>
              <a:rPr lang="en-GB" sz="1200" dirty="0" smtClean="0"/>
              <a:t>6)	Ammeter 4  _________</a:t>
            </a:r>
          </a:p>
          <a:p>
            <a:pPr marL="342900" indent="-342900">
              <a:buFont typeface="+mj-lt"/>
              <a:buAutoNum type="arabicParenR"/>
            </a:pPr>
            <a:endParaRPr lang="en-GB" sz="1200" dirty="0" smtClean="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1143000" y="3429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4"/>
          <p:cNvGrpSpPr/>
          <p:nvPr/>
        </p:nvGrpSpPr>
        <p:grpSpPr>
          <a:xfrm>
            <a:off x="1155795" y="2476856"/>
            <a:ext cx="2133315" cy="1672063"/>
            <a:chOff x="992022" y="416044"/>
            <a:chExt cx="2133315" cy="1672063"/>
          </a:xfrm>
        </p:grpSpPr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b="12664"/>
            <a:stretch>
              <a:fillRect/>
            </a:stretch>
          </p:blipFill>
          <p:spPr bwMode="auto">
            <a:xfrm>
              <a:off x="992022" y="416044"/>
              <a:ext cx="2095500" cy="1672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41170" t="65801" r="38837" b="14222"/>
            <a:stretch>
              <a:fillRect/>
            </a:stretch>
          </p:blipFill>
          <p:spPr bwMode="auto">
            <a:xfrm>
              <a:off x="1856096" y="1637732"/>
              <a:ext cx="409433" cy="395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l="80364" t="38710" r="-357" b="41572"/>
            <a:stretch>
              <a:fillRect/>
            </a:stretch>
          </p:blipFill>
          <p:spPr bwMode="auto">
            <a:xfrm>
              <a:off x="2715904" y="982638"/>
              <a:ext cx="409433" cy="409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6" name="Rectangle 25"/>
          <p:cNvSpPr/>
          <p:nvPr/>
        </p:nvSpPr>
        <p:spPr>
          <a:xfrm>
            <a:off x="75060" y="10433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 smtClean="0"/>
              <a:t>Some students set up a circuit and decided to measure the current at different points around the circuit.</a:t>
            </a:r>
          </a:p>
          <a:p>
            <a:endParaRPr lang="en-GB" sz="1200" dirty="0" smtClean="0"/>
          </a:p>
          <a:p>
            <a:r>
              <a:rPr lang="en-GB" sz="1200" dirty="0" smtClean="0"/>
              <a:t>A diagram of their circuit is shown below.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>Ammeter 1 </a:t>
            </a:r>
            <a:r>
              <a:rPr lang="en-GB" sz="1200" dirty="0" smtClean="0"/>
              <a:t>measured a current of </a:t>
            </a:r>
            <a:r>
              <a:rPr lang="en-GB" sz="1200" b="1" dirty="0" smtClean="0"/>
              <a:t>6 amps</a:t>
            </a:r>
          </a:p>
          <a:p>
            <a:endParaRPr lang="en-GB" sz="1200" dirty="0" smtClean="0"/>
          </a:p>
          <a:p>
            <a:r>
              <a:rPr lang="en-GB" sz="1200" dirty="0" smtClean="0"/>
              <a:t>What was the current reading shown on:</a:t>
            </a:r>
          </a:p>
          <a:p>
            <a:endParaRPr lang="en-GB" sz="1200" dirty="0" smtClean="0"/>
          </a:p>
          <a:p>
            <a:pPr marL="342900" indent="-342900">
              <a:buFont typeface="+mj-lt"/>
              <a:buAutoNum type="arabicParenR"/>
            </a:pPr>
            <a:r>
              <a:rPr lang="en-GB" sz="1200" dirty="0" smtClean="0"/>
              <a:t>Ammeter 2__________</a:t>
            </a:r>
          </a:p>
          <a:p>
            <a:pPr marL="342900" indent="-342900">
              <a:buFont typeface="+mj-lt"/>
              <a:buAutoNum type="arabicParenR"/>
            </a:pPr>
            <a:endParaRPr lang="en-GB" sz="1200" dirty="0" smtClean="0"/>
          </a:p>
          <a:p>
            <a:pPr marL="342900" indent="-342900">
              <a:buFont typeface="+mj-lt"/>
              <a:buAutoNum type="arabicParenR"/>
            </a:pPr>
            <a:r>
              <a:rPr lang="en-GB" sz="1200" dirty="0" smtClean="0"/>
              <a:t>Ammeter 3_________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337480" y="3138983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/>
              <a:t>1</a:t>
            </a:r>
            <a:endParaRPr lang="en-GB" sz="105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213210" y="3741761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/>
              <a:t>2</a:t>
            </a:r>
            <a:endParaRPr lang="en-GB" sz="105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075294" y="3088944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/>
              <a:t>3</a:t>
            </a:r>
            <a:endParaRPr lang="en-GB" sz="1050" b="1" dirty="0"/>
          </a:p>
        </p:txBody>
      </p:sp>
      <p:grpSp>
        <p:nvGrpSpPr>
          <p:cNvPr id="3" name="Group 36"/>
          <p:cNvGrpSpPr/>
          <p:nvPr/>
        </p:nvGrpSpPr>
        <p:grpSpPr>
          <a:xfrm>
            <a:off x="6653085" y="1324253"/>
            <a:ext cx="2464591" cy="1702675"/>
            <a:chOff x="5502167" y="2995449"/>
            <a:chExt cx="2464591" cy="1702675"/>
          </a:xfrm>
        </p:grpSpPr>
        <p:grpSp>
          <p:nvGrpSpPr>
            <p:cNvPr id="4" name="Group 20"/>
            <p:cNvGrpSpPr/>
            <p:nvPr/>
          </p:nvGrpSpPr>
          <p:grpSpPr>
            <a:xfrm>
              <a:off x="5502167" y="2995449"/>
              <a:ext cx="2450144" cy="1702675"/>
              <a:chOff x="5543550" y="3677247"/>
              <a:chExt cx="2876550" cy="2966442"/>
            </a:xfrm>
          </p:grpSpPr>
          <p:grpSp>
            <p:nvGrpSpPr>
              <p:cNvPr id="5" name="Group 18"/>
              <p:cNvGrpSpPr/>
              <p:nvPr/>
            </p:nvGrpSpPr>
            <p:grpSpPr>
              <a:xfrm>
                <a:off x="5543550" y="3677247"/>
                <a:ext cx="2876550" cy="2966442"/>
                <a:chOff x="5543550" y="3677247"/>
                <a:chExt cx="2876550" cy="2966442"/>
              </a:xfrm>
            </p:grpSpPr>
            <p:pic>
              <p:nvPicPr>
                <p:cNvPr id="74758" name="Picture 6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5543550" y="3677247"/>
                  <a:ext cx="2876550" cy="2966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74755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 l="42137" t="66831" r="38449" b="13905"/>
                <a:stretch>
                  <a:fillRect/>
                </a:stretch>
              </p:blipFill>
              <p:spPr bwMode="auto">
                <a:xfrm>
                  <a:off x="7021002" y="5425969"/>
                  <a:ext cx="477078" cy="4579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 l="42137" t="66831" r="38449" b="13905"/>
                <a:stretch>
                  <a:fillRect/>
                </a:stretch>
              </p:blipFill>
              <p:spPr bwMode="auto">
                <a:xfrm>
                  <a:off x="7077986" y="6111106"/>
                  <a:ext cx="477078" cy="4579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74756" name="Picture 4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 l="81668" t="38636" b="42984"/>
                <a:stretch>
                  <a:fillRect/>
                </a:stretch>
              </p:blipFill>
              <p:spPr bwMode="auto">
                <a:xfrm>
                  <a:off x="5589768" y="4866734"/>
                  <a:ext cx="445273" cy="4526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20" name="Picture 4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81668" t="38636" b="42984"/>
              <a:stretch>
                <a:fillRect/>
              </a:stretch>
            </p:blipFill>
            <p:spPr bwMode="auto">
              <a:xfrm>
                <a:off x="7925810" y="4486872"/>
                <a:ext cx="445273" cy="4526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3" name="TextBox 32"/>
            <p:cNvSpPr txBox="1"/>
            <p:nvPr/>
          </p:nvSpPr>
          <p:spPr>
            <a:xfrm>
              <a:off x="5715038" y="3669755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="1" dirty="0" smtClean="0"/>
                <a:t>1</a:t>
              </a:r>
              <a:endParaRPr lang="en-GB" sz="105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960516" y="3985068"/>
              <a:ext cx="26000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="1" dirty="0" smtClean="0"/>
                <a:t>2</a:t>
              </a:r>
              <a:endParaRPr lang="en-GB" sz="105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986791" y="4389718"/>
              <a:ext cx="26000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="1" dirty="0" smtClean="0"/>
                <a:t>3</a:t>
              </a:r>
              <a:endParaRPr lang="en-GB" sz="1050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706750" y="3454296"/>
              <a:ext cx="26000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="1" dirty="0" smtClean="0"/>
                <a:t>4</a:t>
              </a:r>
              <a:endParaRPr lang="en-GB" sz="1050" b="1" dirty="0"/>
            </a:p>
          </p:txBody>
        </p:sp>
      </p:grpSp>
      <p:grpSp>
        <p:nvGrpSpPr>
          <p:cNvPr id="6" name="Group 37"/>
          <p:cNvGrpSpPr/>
          <p:nvPr/>
        </p:nvGrpSpPr>
        <p:grpSpPr>
          <a:xfrm>
            <a:off x="6779172" y="4666602"/>
            <a:ext cx="2260167" cy="2145989"/>
            <a:chOff x="1816100" y="231775"/>
            <a:chExt cx="5410201" cy="5296552"/>
          </a:xfrm>
        </p:grpSpPr>
        <p:sp>
          <p:nvSpPr>
            <p:cNvPr id="39" name="Line 69"/>
            <p:cNvSpPr>
              <a:spLocks noChangeShapeType="1"/>
            </p:cNvSpPr>
            <p:nvPr/>
          </p:nvSpPr>
          <p:spPr bwMode="auto">
            <a:xfrm>
              <a:off x="5794376" y="4286250"/>
              <a:ext cx="8969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0" name="Line 3"/>
            <p:cNvSpPr>
              <a:spLocks noChangeShapeType="1"/>
            </p:cNvSpPr>
            <p:nvPr/>
          </p:nvSpPr>
          <p:spPr bwMode="auto">
            <a:xfrm>
              <a:off x="1816100" y="546100"/>
              <a:ext cx="0" cy="29305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1" name="Line 4"/>
            <p:cNvSpPr>
              <a:spLocks noChangeShapeType="1"/>
            </p:cNvSpPr>
            <p:nvPr/>
          </p:nvSpPr>
          <p:spPr bwMode="auto">
            <a:xfrm>
              <a:off x="2501900" y="2425700"/>
              <a:ext cx="9128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2" name="Line 5"/>
            <p:cNvSpPr>
              <a:spLocks noChangeShapeType="1"/>
            </p:cNvSpPr>
            <p:nvPr/>
          </p:nvSpPr>
          <p:spPr bwMode="auto">
            <a:xfrm flipV="1">
              <a:off x="2483893" y="2425699"/>
              <a:ext cx="4207419" cy="36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3" name="Line 6"/>
            <p:cNvSpPr>
              <a:spLocks noChangeShapeType="1"/>
            </p:cNvSpPr>
            <p:nvPr/>
          </p:nvSpPr>
          <p:spPr bwMode="auto">
            <a:xfrm flipV="1">
              <a:off x="7226301" y="546100"/>
              <a:ext cx="0" cy="29305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4" name="Line 7"/>
            <p:cNvSpPr>
              <a:spLocks noChangeShapeType="1"/>
            </p:cNvSpPr>
            <p:nvPr/>
          </p:nvSpPr>
          <p:spPr bwMode="auto">
            <a:xfrm>
              <a:off x="1816100" y="546100"/>
              <a:ext cx="21129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5" name="Line 8"/>
            <p:cNvSpPr>
              <a:spLocks noChangeShapeType="1"/>
            </p:cNvSpPr>
            <p:nvPr/>
          </p:nvSpPr>
          <p:spPr bwMode="auto">
            <a:xfrm flipH="1">
              <a:off x="4562476" y="546100"/>
              <a:ext cx="26638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6" name="Line 9"/>
            <p:cNvSpPr>
              <a:spLocks noChangeShapeType="1"/>
            </p:cNvSpPr>
            <p:nvPr/>
          </p:nvSpPr>
          <p:spPr bwMode="auto">
            <a:xfrm>
              <a:off x="3929062" y="231775"/>
              <a:ext cx="0" cy="6270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7" name="Rectangle 10"/>
            <p:cNvSpPr>
              <a:spLocks noChangeArrowheads="1"/>
            </p:cNvSpPr>
            <p:nvPr/>
          </p:nvSpPr>
          <p:spPr bwMode="auto">
            <a:xfrm>
              <a:off x="4040187" y="387350"/>
              <a:ext cx="77788" cy="31432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grpSp>
          <p:nvGrpSpPr>
            <p:cNvPr id="7" name="Group 132"/>
            <p:cNvGrpSpPr>
              <a:grpSpLocks/>
            </p:cNvGrpSpPr>
            <p:nvPr/>
          </p:nvGrpSpPr>
          <p:grpSpPr bwMode="auto">
            <a:xfrm>
              <a:off x="4979711" y="2112963"/>
              <a:ext cx="627062" cy="627062"/>
              <a:chOff x="4512" y="3792"/>
              <a:chExt cx="384" cy="384"/>
            </a:xfrm>
          </p:grpSpPr>
          <p:sp>
            <p:nvSpPr>
              <p:cNvPr id="87" name="Oval 12"/>
              <p:cNvSpPr>
                <a:spLocks noChangeArrowheads="1"/>
              </p:cNvSpPr>
              <p:nvPr/>
            </p:nvSpPr>
            <p:spPr bwMode="auto">
              <a:xfrm>
                <a:off x="4512" y="3792"/>
                <a:ext cx="384" cy="384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1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88" name="Line 13"/>
              <p:cNvSpPr>
                <a:spLocks noChangeShapeType="1"/>
              </p:cNvSpPr>
              <p:nvPr/>
            </p:nvSpPr>
            <p:spPr bwMode="auto">
              <a:xfrm flipV="1">
                <a:off x="4560" y="3840"/>
                <a:ext cx="288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1000"/>
              </a:p>
            </p:txBody>
          </p:sp>
          <p:sp>
            <p:nvSpPr>
              <p:cNvPr id="89" name="Line 14"/>
              <p:cNvSpPr>
                <a:spLocks noChangeShapeType="1"/>
              </p:cNvSpPr>
              <p:nvPr/>
            </p:nvSpPr>
            <p:spPr bwMode="auto">
              <a:xfrm>
                <a:off x="4560" y="3840"/>
                <a:ext cx="288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1000"/>
              </a:p>
            </p:txBody>
          </p:sp>
        </p:grpSp>
        <p:sp>
          <p:nvSpPr>
            <p:cNvPr id="49" name="Line 15"/>
            <p:cNvSpPr>
              <a:spLocks noChangeShapeType="1"/>
            </p:cNvSpPr>
            <p:nvPr/>
          </p:nvSpPr>
          <p:spPr bwMode="auto">
            <a:xfrm>
              <a:off x="4373562" y="242888"/>
              <a:ext cx="0" cy="6270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0" name="Rectangle 16"/>
            <p:cNvSpPr>
              <a:spLocks noChangeArrowheads="1"/>
            </p:cNvSpPr>
            <p:nvPr/>
          </p:nvSpPr>
          <p:spPr bwMode="auto">
            <a:xfrm>
              <a:off x="4484687" y="398463"/>
              <a:ext cx="77788" cy="31432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1" name="Line 17"/>
            <p:cNvSpPr>
              <a:spLocks noChangeShapeType="1"/>
            </p:cNvSpPr>
            <p:nvPr/>
          </p:nvSpPr>
          <p:spPr bwMode="auto">
            <a:xfrm>
              <a:off x="2500312" y="4286250"/>
              <a:ext cx="914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grpSp>
          <p:nvGrpSpPr>
            <p:cNvPr id="8" name="Group 18"/>
            <p:cNvGrpSpPr>
              <a:grpSpLocks/>
            </p:cNvGrpSpPr>
            <p:nvPr/>
          </p:nvGrpSpPr>
          <p:grpSpPr bwMode="auto">
            <a:xfrm>
              <a:off x="3178175" y="3981450"/>
              <a:ext cx="627062" cy="627063"/>
              <a:chOff x="4512" y="3792"/>
              <a:chExt cx="384" cy="384"/>
            </a:xfrm>
          </p:grpSpPr>
          <p:sp>
            <p:nvSpPr>
              <p:cNvPr id="84" name="Oval 19"/>
              <p:cNvSpPr>
                <a:spLocks noChangeArrowheads="1"/>
              </p:cNvSpPr>
              <p:nvPr/>
            </p:nvSpPr>
            <p:spPr bwMode="auto">
              <a:xfrm>
                <a:off x="4512" y="3792"/>
                <a:ext cx="384" cy="384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1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85" name="Line 20"/>
              <p:cNvSpPr>
                <a:spLocks noChangeShapeType="1"/>
              </p:cNvSpPr>
              <p:nvPr/>
            </p:nvSpPr>
            <p:spPr bwMode="auto">
              <a:xfrm flipV="1">
                <a:off x="4560" y="3840"/>
                <a:ext cx="288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1000"/>
              </a:p>
            </p:txBody>
          </p:sp>
          <p:sp>
            <p:nvSpPr>
              <p:cNvPr id="86" name="Line 21"/>
              <p:cNvSpPr>
                <a:spLocks noChangeShapeType="1"/>
              </p:cNvSpPr>
              <p:nvPr/>
            </p:nvSpPr>
            <p:spPr bwMode="auto">
              <a:xfrm>
                <a:off x="4560" y="3840"/>
                <a:ext cx="288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1000"/>
              </a:p>
            </p:txBody>
          </p:sp>
        </p:grp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 flipH="1">
              <a:off x="3805237" y="4286250"/>
              <a:ext cx="16748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4" name="Line 24"/>
            <p:cNvSpPr>
              <a:spLocks noChangeShapeType="1"/>
            </p:cNvSpPr>
            <p:nvPr/>
          </p:nvSpPr>
          <p:spPr bwMode="auto">
            <a:xfrm>
              <a:off x="4497111" y="2425700"/>
              <a:ext cx="0" cy="774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5" name="Line 25"/>
            <p:cNvSpPr>
              <a:spLocks noChangeShapeType="1"/>
            </p:cNvSpPr>
            <p:nvPr/>
          </p:nvSpPr>
          <p:spPr bwMode="auto">
            <a:xfrm>
              <a:off x="5868711" y="2425700"/>
              <a:ext cx="0" cy="774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6" name="Line 26"/>
            <p:cNvSpPr>
              <a:spLocks noChangeShapeType="1"/>
            </p:cNvSpPr>
            <p:nvPr/>
          </p:nvSpPr>
          <p:spPr bwMode="auto">
            <a:xfrm>
              <a:off x="4497111" y="3200400"/>
              <a:ext cx="1371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7" name="Oval 27"/>
            <p:cNvSpPr>
              <a:spLocks noChangeArrowheads="1"/>
            </p:cNvSpPr>
            <p:nvPr/>
          </p:nvSpPr>
          <p:spPr bwMode="auto">
            <a:xfrm>
              <a:off x="4916211" y="2935288"/>
              <a:ext cx="658812" cy="65881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8" name="Text Box 28"/>
            <p:cNvSpPr txBox="1">
              <a:spLocks noChangeArrowheads="1"/>
            </p:cNvSpPr>
            <p:nvPr/>
          </p:nvSpPr>
          <p:spPr bwMode="auto">
            <a:xfrm>
              <a:off x="4851590" y="2902688"/>
              <a:ext cx="895999" cy="68366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200" dirty="0">
                  <a:latin typeface="Calibri" pitchFamily="34" charset="0"/>
                </a:rPr>
                <a:t>V</a:t>
              </a:r>
              <a:r>
                <a:rPr lang="en-GB" sz="1200" baseline="-25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9" name="Line 30"/>
            <p:cNvSpPr>
              <a:spLocks noChangeShapeType="1"/>
            </p:cNvSpPr>
            <p:nvPr/>
          </p:nvSpPr>
          <p:spPr bwMode="auto">
            <a:xfrm>
              <a:off x="2727325" y="4286250"/>
              <a:ext cx="0" cy="774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0" name="Line 31"/>
            <p:cNvSpPr>
              <a:spLocks noChangeShapeType="1"/>
            </p:cNvSpPr>
            <p:nvPr/>
          </p:nvSpPr>
          <p:spPr bwMode="auto">
            <a:xfrm>
              <a:off x="4098925" y="4286250"/>
              <a:ext cx="0" cy="774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1" name="Line 32"/>
            <p:cNvSpPr>
              <a:spLocks noChangeShapeType="1"/>
            </p:cNvSpPr>
            <p:nvPr/>
          </p:nvSpPr>
          <p:spPr bwMode="auto">
            <a:xfrm>
              <a:off x="2727325" y="5060950"/>
              <a:ext cx="1371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2" name="Oval 33"/>
            <p:cNvSpPr>
              <a:spLocks noChangeArrowheads="1"/>
            </p:cNvSpPr>
            <p:nvPr/>
          </p:nvSpPr>
          <p:spPr bwMode="auto">
            <a:xfrm>
              <a:off x="3146425" y="4795838"/>
              <a:ext cx="658812" cy="65881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3" name="Line 39"/>
            <p:cNvSpPr>
              <a:spLocks noChangeShapeType="1"/>
            </p:cNvSpPr>
            <p:nvPr/>
          </p:nvSpPr>
          <p:spPr bwMode="auto">
            <a:xfrm flipV="1">
              <a:off x="2500312" y="2425700"/>
              <a:ext cx="0" cy="18605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4" name="Line 40"/>
            <p:cNvSpPr>
              <a:spLocks noChangeShapeType="1"/>
            </p:cNvSpPr>
            <p:nvPr/>
          </p:nvSpPr>
          <p:spPr bwMode="auto">
            <a:xfrm>
              <a:off x="1816100" y="3476625"/>
              <a:ext cx="6842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5" name="Text Box 41"/>
            <p:cNvSpPr txBox="1">
              <a:spLocks noChangeArrowheads="1"/>
            </p:cNvSpPr>
            <p:nvPr/>
          </p:nvSpPr>
          <p:spPr bwMode="auto">
            <a:xfrm>
              <a:off x="2983600" y="4862202"/>
              <a:ext cx="999942" cy="66612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100" dirty="0">
                  <a:latin typeface="Calibri" pitchFamily="34" charset="0"/>
                </a:rPr>
                <a:t>V</a:t>
              </a:r>
              <a:r>
                <a:rPr lang="en-GB" sz="1100" baseline="-25000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66" name="Line 54"/>
            <p:cNvSpPr>
              <a:spLocks noChangeShapeType="1"/>
            </p:cNvSpPr>
            <p:nvPr/>
          </p:nvSpPr>
          <p:spPr bwMode="auto">
            <a:xfrm>
              <a:off x="3509962" y="546100"/>
              <a:ext cx="0" cy="774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7" name="Line 55"/>
            <p:cNvSpPr>
              <a:spLocks noChangeShapeType="1"/>
            </p:cNvSpPr>
            <p:nvPr/>
          </p:nvSpPr>
          <p:spPr bwMode="auto">
            <a:xfrm>
              <a:off x="4881563" y="546100"/>
              <a:ext cx="0" cy="774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8" name="Line 56"/>
            <p:cNvSpPr>
              <a:spLocks noChangeShapeType="1"/>
            </p:cNvSpPr>
            <p:nvPr/>
          </p:nvSpPr>
          <p:spPr bwMode="auto">
            <a:xfrm>
              <a:off x="3509962" y="1320800"/>
              <a:ext cx="1371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9" name="Oval 57"/>
            <p:cNvSpPr>
              <a:spLocks noChangeArrowheads="1"/>
            </p:cNvSpPr>
            <p:nvPr/>
          </p:nvSpPr>
          <p:spPr bwMode="auto">
            <a:xfrm>
              <a:off x="3929062" y="1055688"/>
              <a:ext cx="658813" cy="65881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70" name="Text Box 58"/>
            <p:cNvSpPr txBox="1">
              <a:spLocks noChangeArrowheads="1"/>
            </p:cNvSpPr>
            <p:nvPr/>
          </p:nvSpPr>
          <p:spPr bwMode="auto">
            <a:xfrm>
              <a:off x="3740366" y="1100913"/>
              <a:ext cx="1057046" cy="64568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100" b="1" dirty="0">
                  <a:latin typeface="Calibri" pitchFamily="34" charset="0"/>
                </a:rPr>
                <a:t>6V</a:t>
              </a:r>
              <a:endParaRPr lang="en-GB" sz="1100" b="1" baseline="-25000" dirty="0">
                <a:latin typeface="Calibri" pitchFamily="34" charset="0"/>
              </a:endParaRPr>
            </a:p>
          </p:txBody>
        </p:sp>
        <p:sp>
          <p:nvSpPr>
            <p:cNvPr id="71" name="Line 63"/>
            <p:cNvSpPr>
              <a:spLocks noChangeShapeType="1"/>
            </p:cNvSpPr>
            <p:nvPr/>
          </p:nvSpPr>
          <p:spPr bwMode="auto">
            <a:xfrm>
              <a:off x="6691313" y="2425700"/>
              <a:ext cx="0" cy="18669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2" name="Line 64"/>
            <p:cNvSpPr>
              <a:spLocks noChangeShapeType="1"/>
            </p:cNvSpPr>
            <p:nvPr/>
          </p:nvSpPr>
          <p:spPr bwMode="auto">
            <a:xfrm>
              <a:off x="6691313" y="3476625"/>
              <a:ext cx="5349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grpSp>
          <p:nvGrpSpPr>
            <p:cNvPr id="11" name="Group 65"/>
            <p:cNvGrpSpPr>
              <a:grpSpLocks/>
            </p:cNvGrpSpPr>
            <p:nvPr/>
          </p:nvGrpSpPr>
          <p:grpSpPr bwMode="auto">
            <a:xfrm>
              <a:off x="5480051" y="3971925"/>
              <a:ext cx="627062" cy="627063"/>
              <a:chOff x="4512" y="3792"/>
              <a:chExt cx="384" cy="384"/>
            </a:xfrm>
          </p:grpSpPr>
          <p:sp>
            <p:nvSpPr>
              <p:cNvPr id="81" name="Oval 66"/>
              <p:cNvSpPr>
                <a:spLocks noChangeArrowheads="1"/>
              </p:cNvSpPr>
              <p:nvPr/>
            </p:nvSpPr>
            <p:spPr bwMode="auto">
              <a:xfrm>
                <a:off x="4512" y="3792"/>
                <a:ext cx="384" cy="384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10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82" name="Line 67"/>
              <p:cNvSpPr>
                <a:spLocks noChangeShapeType="1"/>
              </p:cNvSpPr>
              <p:nvPr/>
            </p:nvSpPr>
            <p:spPr bwMode="auto">
              <a:xfrm flipV="1">
                <a:off x="4560" y="3840"/>
                <a:ext cx="288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1000"/>
              </a:p>
            </p:txBody>
          </p:sp>
          <p:sp>
            <p:nvSpPr>
              <p:cNvPr id="83" name="Line 68"/>
              <p:cNvSpPr>
                <a:spLocks noChangeShapeType="1"/>
              </p:cNvSpPr>
              <p:nvPr/>
            </p:nvSpPr>
            <p:spPr bwMode="auto">
              <a:xfrm>
                <a:off x="4560" y="3840"/>
                <a:ext cx="288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sz="1000"/>
              </a:p>
            </p:txBody>
          </p:sp>
        </p:grp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>
              <a:off x="5138738" y="4292600"/>
              <a:ext cx="0" cy="774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5" name="Line 71"/>
            <p:cNvSpPr>
              <a:spLocks noChangeShapeType="1"/>
            </p:cNvSpPr>
            <p:nvPr/>
          </p:nvSpPr>
          <p:spPr bwMode="auto">
            <a:xfrm>
              <a:off x="6510338" y="4292600"/>
              <a:ext cx="0" cy="774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6" name="Line 72"/>
            <p:cNvSpPr>
              <a:spLocks noChangeShapeType="1"/>
            </p:cNvSpPr>
            <p:nvPr/>
          </p:nvSpPr>
          <p:spPr bwMode="auto">
            <a:xfrm>
              <a:off x="5138738" y="5067300"/>
              <a:ext cx="1371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7" name="Oval 73"/>
            <p:cNvSpPr>
              <a:spLocks noChangeArrowheads="1"/>
            </p:cNvSpPr>
            <p:nvPr/>
          </p:nvSpPr>
          <p:spPr bwMode="auto">
            <a:xfrm>
              <a:off x="5557838" y="4802188"/>
              <a:ext cx="658813" cy="65881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78" name="Text Box 74"/>
            <p:cNvSpPr txBox="1">
              <a:spLocks noChangeArrowheads="1"/>
            </p:cNvSpPr>
            <p:nvPr/>
          </p:nvSpPr>
          <p:spPr bwMode="auto">
            <a:xfrm>
              <a:off x="5435334" y="4823285"/>
              <a:ext cx="901244" cy="64568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100" dirty="0">
                  <a:latin typeface="Calibri" pitchFamily="34" charset="0"/>
                </a:rPr>
                <a:t>V</a:t>
              </a:r>
              <a:r>
                <a:rPr lang="en-GB" sz="1100" baseline="-25000" dirty="0">
                  <a:latin typeface="Calibri" pitchFamily="34" charset="0"/>
                </a:rPr>
                <a:t>3</a:t>
              </a:r>
            </a:p>
          </p:txBody>
        </p:sp>
        <p:sp>
          <p:nvSpPr>
            <p:cNvPr id="79" name="Rectangle 10"/>
            <p:cNvSpPr>
              <a:spLocks noChangeArrowheads="1"/>
            </p:cNvSpPr>
            <p:nvPr/>
          </p:nvSpPr>
          <p:spPr bwMode="auto">
            <a:xfrm>
              <a:off x="4054935" y="402098"/>
              <a:ext cx="77788" cy="314325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80" name="Rectangle 16"/>
            <p:cNvSpPr>
              <a:spLocks noChangeArrowheads="1"/>
            </p:cNvSpPr>
            <p:nvPr/>
          </p:nvSpPr>
          <p:spPr bwMode="auto">
            <a:xfrm>
              <a:off x="4499435" y="413211"/>
              <a:ext cx="77788" cy="314325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1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sp>
        <p:nvSpPr>
          <p:cNvPr id="90" name="Rectangle 89"/>
          <p:cNvSpPr/>
          <p:nvPr/>
        </p:nvSpPr>
        <p:spPr>
          <a:xfrm>
            <a:off x="4572000" y="3159913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 smtClean="0"/>
              <a:t>The students set up another circuit and decided to measure the </a:t>
            </a:r>
            <a:r>
              <a:rPr lang="en-GB" sz="1200" u="sng" dirty="0" smtClean="0"/>
              <a:t>voltage</a:t>
            </a:r>
            <a:r>
              <a:rPr lang="en-GB" sz="1200" dirty="0" smtClean="0"/>
              <a:t> at different points around the circuit. A diagram of their circuit is shown below.</a:t>
            </a:r>
          </a:p>
          <a:p>
            <a:endParaRPr lang="en-GB" sz="1200" dirty="0" smtClean="0"/>
          </a:p>
          <a:p>
            <a:r>
              <a:rPr lang="en-GB" sz="1200" dirty="0" smtClean="0"/>
              <a:t>What was the voltage reading shown on:</a:t>
            </a:r>
          </a:p>
          <a:p>
            <a:endParaRPr lang="en-GB" sz="1200" dirty="0" smtClean="0"/>
          </a:p>
          <a:p>
            <a:pPr marL="342900" indent="-342900"/>
            <a:r>
              <a:rPr lang="en-GB" sz="1200" dirty="0"/>
              <a:t>7</a:t>
            </a:r>
            <a:r>
              <a:rPr lang="en-GB" sz="1200" dirty="0" smtClean="0"/>
              <a:t>)	Voltmeter 1__________</a:t>
            </a:r>
          </a:p>
          <a:p>
            <a:pPr marL="342900" indent="-342900">
              <a:buFont typeface="+mj-lt"/>
              <a:buAutoNum type="arabicParenR"/>
            </a:pPr>
            <a:endParaRPr lang="en-GB" sz="1200" dirty="0" smtClean="0"/>
          </a:p>
          <a:p>
            <a:pPr marL="342900" indent="-342900"/>
            <a:r>
              <a:rPr lang="en-GB" sz="1200" dirty="0" smtClean="0"/>
              <a:t>8)	 Voltmeter 2 _________</a:t>
            </a:r>
          </a:p>
          <a:p>
            <a:pPr marL="342900" indent="-342900">
              <a:buFont typeface="+mj-lt"/>
              <a:buAutoNum type="arabicParenR"/>
            </a:pPr>
            <a:endParaRPr lang="en-GB" sz="1200" dirty="0" smtClean="0"/>
          </a:p>
          <a:p>
            <a:pPr marL="342900" indent="-342900"/>
            <a:r>
              <a:rPr lang="en-GB" sz="1200" dirty="0" smtClean="0"/>
              <a:t>9)	 Voltmeter 3 _________</a:t>
            </a:r>
          </a:p>
          <a:p>
            <a:endParaRPr lang="en-GB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157</Words>
  <Application>Microsoft Office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 Groves 2012</dc:creator>
  <cp:lastModifiedBy>Darlene Mcrae</cp:lastModifiedBy>
  <cp:revision>2</cp:revision>
  <dcterms:created xsi:type="dcterms:W3CDTF">2012-02-23T19:29:58Z</dcterms:created>
  <dcterms:modified xsi:type="dcterms:W3CDTF">2017-12-06T01:11:41Z</dcterms:modified>
</cp:coreProperties>
</file>