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60"/>
  </p:normalViewPr>
  <p:slideViewPr>
    <p:cSldViewPr snapToGrid="0">
      <p:cViewPr varScale="1">
        <p:scale>
          <a:sx n="70" d="100"/>
          <a:sy n="70" d="100"/>
        </p:scale>
        <p:origin x="241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517FC0-A79E-4323-8FD3-41E93B0F82E7}" type="datetimeFigureOut">
              <a:rPr lang="en-GB" smtClean="0"/>
              <a:t>06/06/2020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0E1DD1-2BAC-4984-8CDC-D3D8FE9F19B2}" type="slidenum">
              <a:rPr lang="en-GB" smtClean="0"/>
              <a:t>‹#›</a:t>
            </a:fld>
            <a:endParaRPr lang="en-GB"/>
          </a:p>
        </p:txBody>
      </p:sp>
    </p:spTree>
    <p:extLst>
      <p:ext uri="{BB962C8B-B14F-4D97-AF65-F5344CB8AC3E}">
        <p14:creationId xmlns:p14="http://schemas.microsoft.com/office/powerpoint/2010/main" val="1132908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517FC0-A79E-4323-8FD3-41E93B0F82E7}" type="datetimeFigureOut">
              <a:rPr lang="en-GB" smtClean="0"/>
              <a:t>06/06/2020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0E1DD1-2BAC-4984-8CDC-D3D8FE9F19B2}" type="slidenum">
              <a:rPr lang="en-GB" smtClean="0"/>
              <a:t>‹#›</a:t>
            </a:fld>
            <a:endParaRPr lang="en-GB"/>
          </a:p>
        </p:txBody>
      </p:sp>
    </p:spTree>
    <p:extLst>
      <p:ext uri="{BB962C8B-B14F-4D97-AF65-F5344CB8AC3E}">
        <p14:creationId xmlns:p14="http://schemas.microsoft.com/office/powerpoint/2010/main" val="4177962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517FC0-A79E-4323-8FD3-41E93B0F82E7}" type="datetimeFigureOut">
              <a:rPr lang="en-GB" smtClean="0"/>
              <a:t>06/06/2020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0E1DD1-2BAC-4984-8CDC-D3D8FE9F19B2}" type="slidenum">
              <a:rPr lang="en-GB" smtClean="0"/>
              <a:t>‹#›</a:t>
            </a:fld>
            <a:endParaRPr lang="en-GB"/>
          </a:p>
        </p:txBody>
      </p:sp>
    </p:spTree>
    <p:extLst>
      <p:ext uri="{BB962C8B-B14F-4D97-AF65-F5344CB8AC3E}">
        <p14:creationId xmlns:p14="http://schemas.microsoft.com/office/powerpoint/2010/main" val="1647878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517FC0-A79E-4323-8FD3-41E93B0F82E7}" type="datetimeFigureOut">
              <a:rPr lang="en-GB" smtClean="0"/>
              <a:t>06/06/2020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0E1DD1-2BAC-4984-8CDC-D3D8FE9F19B2}" type="slidenum">
              <a:rPr lang="en-GB" smtClean="0"/>
              <a:t>‹#›</a:t>
            </a:fld>
            <a:endParaRPr lang="en-GB"/>
          </a:p>
        </p:txBody>
      </p:sp>
    </p:spTree>
    <p:extLst>
      <p:ext uri="{BB962C8B-B14F-4D97-AF65-F5344CB8AC3E}">
        <p14:creationId xmlns:p14="http://schemas.microsoft.com/office/powerpoint/2010/main" val="809992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D517FC0-A79E-4323-8FD3-41E93B0F82E7}" type="datetimeFigureOut">
              <a:rPr lang="en-GB" smtClean="0"/>
              <a:t>06/06/2020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0E1DD1-2BAC-4984-8CDC-D3D8FE9F19B2}" type="slidenum">
              <a:rPr lang="en-GB" smtClean="0"/>
              <a:t>‹#›</a:t>
            </a:fld>
            <a:endParaRPr lang="en-GB"/>
          </a:p>
        </p:txBody>
      </p:sp>
    </p:spTree>
    <p:extLst>
      <p:ext uri="{BB962C8B-B14F-4D97-AF65-F5344CB8AC3E}">
        <p14:creationId xmlns:p14="http://schemas.microsoft.com/office/powerpoint/2010/main" val="3353852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517FC0-A79E-4323-8FD3-41E93B0F82E7}" type="datetimeFigureOut">
              <a:rPr lang="en-GB" smtClean="0"/>
              <a:t>06/06/2020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0E1DD1-2BAC-4984-8CDC-D3D8FE9F19B2}" type="slidenum">
              <a:rPr lang="en-GB" smtClean="0"/>
              <a:t>‹#›</a:t>
            </a:fld>
            <a:endParaRPr lang="en-GB"/>
          </a:p>
        </p:txBody>
      </p:sp>
    </p:spTree>
    <p:extLst>
      <p:ext uri="{BB962C8B-B14F-4D97-AF65-F5344CB8AC3E}">
        <p14:creationId xmlns:p14="http://schemas.microsoft.com/office/powerpoint/2010/main" val="690393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517FC0-A79E-4323-8FD3-41E93B0F82E7}" type="datetimeFigureOut">
              <a:rPr lang="en-GB" smtClean="0"/>
              <a:t>06/06/2020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E0E1DD1-2BAC-4984-8CDC-D3D8FE9F19B2}" type="slidenum">
              <a:rPr lang="en-GB" smtClean="0"/>
              <a:t>‹#›</a:t>
            </a:fld>
            <a:endParaRPr lang="en-GB"/>
          </a:p>
        </p:txBody>
      </p:sp>
    </p:spTree>
    <p:extLst>
      <p:ext uri="{BB962C8B-B14F-4D97-AF65-F5344CB8AC3E}">
        <p14:creationId xmlns:p14="http://schemas.microsoft.com/office/powerpoint/2010/main" val="2730194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517FC0-A79E-4323-8FD3-41E93B0F82E7}" type="datetimeFigureOut">
              <a:rPr lang="en-GB" smtClean="0"/>
              <a:t>06/06/2020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E0E1DD1-2BAC-4984-8CDC-D3D8FE9F19B2}" type="slidenum">
              <a:rPr lang="en-GB" smtClean="0"/>
              <a:t>‹#›</a:t>
            </a:fld>
            <a:endParaRPr lang="en-GB"/>
          </a:p>
        </p:txBody>
      </p:sp>
    </p:spTree>
    <p:extLst>
      <p:ext uri="{BB962C8B-B14F-4D97-AF65-F5344CB8AC3E}">
        <p14:creationId xmlns:p14="http://schemas.microsoft.com/office/powerpoint/2010/main" val="1662541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517FC0-A79E-4323-8FD3-41E93B0F82E7}" type="datetimeFigureOut">
              <a:rPr lang="en-GB" smtClean="0"/>
              <a:t>06/06/2020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E0E1DD1-2BAC-4984-8CDC-D3D8FE9F19B2}" type="slidenum">
              <a:rPr lang="en-GB" smtClean="0"/>
              <a:t>‹#›</a:t>
            </a:fld>
            <a:endParaRPr lang="en-GB"/>
          </a:p>
        </p:txBody>
      </p:sp>
    </p:spTree>
    <p:extLst>
      <p:ext uri="{BB962C8B-B14F-4D97-AF65-F5344CB8AC3E}">
        <p14:creationId xmlns:p14="http://schemas.microsoft.com/office/powerpoint/2010/main" val="1956921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5D517FC0-A79E-4323-8FD3-41E93B0F82E7}" type="datetimeFigureOut">
              <a:rPr lang="en-GB" smtClean="0"/>
              <a:t>06/06/2020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0E1DD1-2BAC-4984-8CDC-D3D8FE9F19B2}" type="slidenum">
              <a:rPr lang="en-GB" smtClean="0"/>
              <a:t>‹#›</a:t>
            </a:fld>
            <a:endParaRPr lang="en-GB"/>
          </a:p>
        </p:txBody>
      </p:sp>
    </p:spTree>
    <p:extLst>
      <p:ext uri="{BB962C8B-B14F-4D97-AF65-F5344CB8AC3E}">
        <p14:creationId xmlns:p14="http://schemas.microsoft.com/office/powerpoint/2010/main" val="123747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5D517FC0-A79E-4323-8FD3-41E93B0F82E7}" type="datetimeFigureOut">
              <a:rPr lang="en-GB" smtClean="0"/>
              <a:t>06/06/2020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0E1DD1-2BAC-4984-8CDC-D3D8FE9F19B2}" type="slidenum">
              <a:rPr lang="en-GB" smtClean="0"/>
              <a:t>‹#›</a:t>
            </a:fld>
            <a:endParaRPr lang="en-GB"/>
          </a:p>
        </p:txBody>
      </p:sp>
    </p:spTree>
    <p:extLst>
      <p:ext uri="{BB962C8B-B14F-4D97-AF65-F5344CB8AC3E}">
        <p14:creationId xmlns:p14="http://schemas.microsoft.com/office/powerpoint/2010/main" val="2833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D517FC0-A79E-4323-8FD3-41E93B0F82E7}" type="datetimeFigureOut">
              <a:rPr lang="en-GB" smtClean="0"/>
              <a:t>06/06/2020</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E0E1DD1-2BAC-4984-8CDC-D3D8FE9F19B2}" type="slidenum">
              <a:rPr lang="en-GB" smtClean="0"/>
              <a:t>‹#›</a:t>
            </a:fld>
            <a:endParaRPr lang="en-GB"/>
          </a:p>
        </p:txBody>
      </p:sp>
    </p:spTree>
    <p:extLst>
      <p:ext uri="{BB962C8B-B14F-4D97-AF65-F5344CB8AC3E}">
        <p14:creationId xmlns:p14="http://schemas.microsoft.com/office/powerpoint/2010/main" val="7179342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FA56814F-8869-4A50-8843-24AF586E5AC2}"/>
              </a:ext>
            </a:extLst>
          </p:cNvPr>
          <p:cNvPicPr>
            <a:picLocks noChangeAspect="1"/>
          </p:cNvPicPr>
          <p:nvPr/>
        </p:nvPicPr>
        <p:blipFill rotWithShape="1">
          <a:blip r:embed="rId2"/>
          <a:srcRect l="16972" t="18036" r="30589"/>
          <a:stretch/>
        </p:blipFill>
        <p:spPr>
          <a:xfrm>
            <a:off x="3294345" y="560173"/>
            <a:ext cx="3498196" cy="3075656"/>
          </a:xfrm>
          <a:prstGeom prst="rect">
            <a:avLst/>
          </a:prstGeom>
        </p:spPr>
      </p:pic>
      <p:sp>
        <p:nvSpPr>
          <p:cNvPr id="4" name="Title 1">
            <a:extLst>
              <a:ext uri="{FF2B5EF4-FFF2-40B4-BE49-F238E27FC236}">
                <a16:creationId xmlns:a16="http://schemas.microsoft.com/office/drawing/2014/main" xmlns="" id="{12612539-6621-4A86-A2D8-3ED338C9BADD}"/>
              </a:ext>
            </a:extLst>
          </p:cNvPr>
          <p:cNvSpPr>
            <a:spLocks noGrp="1"/>
          </p:cNvSpPr>
          <p:nvPr>
            <p:ph type="ctrTitle"/>
          </p:nvPr>
        </p:nvSpPr>
        <p:spPr>
          <a:xfrm>
            <a:off x="0" y="-731990"/>
            <a:ext cx="6858000" cy="1245621"/>
          </a:xfrm>
        </p:spPr>
        <p:txBody>
          <a:bodyPr>
            <a:noAutofit/>
          </a:bodyPr>
          <a:lstStyle/>
          <a:p>
            <a:pPr algn="l"/>
            <a:r>
              <a:rPr lang="en-GB" sz="2400" b="1" dirty="0">
                <a:solidFill>
                  <a:srgbClr val="00B050"/>
                </a:solidFill>
                <a:latin typeface="Comic Sans MS" pitchFamily="66" charset="0"/>
              </a:rPr>
              <a:t>The Use of Glucose</a:t>
            </a:r>
          </a:p>
        </p:txBody>
      </p:sp>
      <p:sp>
        <p:nvSpPr>
          <p:cNvPr id="5" name="TextBox 4">
            <a:extLst>
              <a:ext uri="{FF2B5EF4-FFF2-40B4-BE49-F238E27FC236}">
                <a16:creationId xmlns:a16="http://schemas.microsoft.com/office/drawing/2014/main" xmlns="" id="{24B5724F-5363-4198-846F-107FC8738258}"/>
              </a:ext>
            </a:extLst>
          </p:cNvPr>
          <p:cNvSpPr txBox="1"/>
          <p:nvPr/>
        </p:nvSpPr>
        <p:spPr>
          <a:xfrm>
            <a:off x="4659682" y="0"/>
            <a:ext cx="2198318" cy="523220"/>
          </a:xfrm>
          <a:prstGeom prst="rect">
            <a:avLst/>
          </a:prstGeom>
          <a:solidFill>
            <a:srgbClr val="92D050"/>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alibri" panose="020F0502020204030204"/>
                <a:ea typeface="+mn-ea"/>
                <a:cs typeface="+mn-cs"/>
              </a:rPr>
              <a:t>Specification Link:</a:t>
            </a:r>
          </a:p>
          <a:p>
            <a:pPr lvl="0">
              <a:defRPr/>
            </a:pPr>
            <a:r>
              <a:rPr lang="en-GB" sz="1200" dirty="0">
                <a:solidFill>
                  <a:prstClr val="black"/>
                </a:solidFill>
              </a:rPr>
              <a:t>Bioenergetics</a:t>
            </a:r>
          </a:p>
        </p:txBody>
      </p:sp>
      <p:sp>
        <p:nvSpPr>
          <p:cNvPr id="6" name="TextBox 5">
            <a:extLst>
              <a:ext uri="{FF2B5EF4-FFF2-40B4-BE49-F238E27FC236}">
                <a16:creationId xmlns:a16="http://schemas.microsoft.com/office/drawing/2014/main" xmlns="" id="{129DAD96-A8DE-4C7F-8976-56A9ADC6E4E3}"/>
              </a:ext>
            </a:extLst>
          </p:cNvPr>
          <p:cNvSpPr txBox="1"/>
          <p:nvPr/>
        </p:nvSpPr>
        <p:spPr>
          <a:xfrm>
            <a:off x="97239" y="597751"/>
            <a:ext cx="2971476" cy="276999"/>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a:ln w="38100">
            <a:solidFill>
              <a:srgbClr val="FF0000"/>
            </a:solidFill>
          </a:ln>
        </p:spPr>
        <p:txBody>
          <a:bodyPr wrap="square" rtlCol="0">
            <a:spAutoFit/>
          </a:bodyPr>
          <a:lstStyle/>
          <a:p>
            <a:pPr lvl="0" algn="ctr"/>
            <a:r>
              <a:rPr lang="en-GB" sz="1200" b="1" dirty="0">
                <a:solidFill>
                  <a:prstClr val="black"/>
                </a:solidFill>
              </a:rPr>
              <a:t>Highlight key words in the question below:</a:t>
            </a:r>
            <a:endPar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Arrow: Down 6">
            <a:extLst>
              <a:ext uri="{FF2B5EF4-FFF2-40B4-BE49-F238E27FC236}">
                <a16:creationId xmlns:a16="http://schemas.microsoft.com/office/drawing/2014/main" xmlns="" id="{E7A5D79F-78D6-41E9-9151-557F067F2C19}"/>
              </a:ext>
            </a:extLst>
          </p:cNvPr>
          <p:cNvSpPr/>
          <p:nvPr/>
        </p:nvSpPr>
        <p:spPr>
          <a:xfrm>
            <a:off x="2924827" y="491141"/>
            <a:ext cx="526094" cy="5420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xmlns="" id="{1BC7A5F0-32C7-4F7B-A992-0F315A946D11}"/>
              </a:ext>
            </a:extLst>
          </p:cNvPr>
          <p:cNvSpPr/>
          <p:nvPr/>
        </p:nvSpPr>
        <p:spPr>
          <a:xfrm>
            <a:off x="97402" y="1010730"/>
            <a:ext cx="3196943" cy="3477875"/>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a:spAutoFit/>
          </a:bodyPr>
          <a:lstStyle/>
          <a:p>
            <a:pPr algn="just"/>
            <a:r>
              <a:rPr lang="en-US" sz="1100" dirty="0"/>
              <a:t>The glucose made in photosynthesis is transported around the plant as soluble sugars. Glucose is used in respiration to release energy for use by the plant's cells. However, glucose is converted into insoluble substances for storage.</a:t>
            </a:r>
          </a:p>
          <a:p>
            <a:pPr algn="just"/>
            <a:endParaRPr lang="en-US" sz="1100" dirty="0"/>
          </a:p>
          <a:p>
            <a:pPr marL="171450" indent="-171450" algn="just">
              <a:buFont typeface="Arial" panose="020B0604020202020204" pitchFamily="34" charset="0"/>
              <a:buChar char="•"/>
            </a:pPr>
            <a:r>
              <a:rPr lang="en-US" sz="1100" dirty="0"/>
              <a:t>Plants use some of the glucose they produce for respiration.</a:t>
            </a:r>
          </a:p>
          <a:p>
            <a:pPr marL="171450" indent="-171450" algn="just">
              <a:buFont typeface="Arial" panose="020B0604020202020204" pitchFamily="34" charset="0"/>
              <a:buChar char="•"/>
            </a:pPr>
            <a:r>
              <a:rPr lang="en-US" sz="1100" dirty="0"/>
              <a:t>Respiration occurs in the mitochondria (in cells).</a:t>
            </a:r>
          </a:p>
          <a:p>
            <a:pPr marL="171450" indent="-171450" algn="just">
              <a:buFont typeface="Arial" panose="020B0604020202020204" pitchFamily="34" charset="0"/>
              <a:buChar char="•"/>
            </a:pPr>
            <a:r>
              <a:rPr lang="en-US" sz="1100" dirty="0"/>
              <a:t>Glucose which is soluble is converted into insoluble starch for storage.</a:t>
            </a:r>
          </a:p>
          <a:p>
            <a:pPr marL="171450" indent="-171450" algn="just">
              <a:buFont typeface="Arial" panose="020B0604020202020204" pitchFamily="34" charset="0"/>
              <a:buChar char="•"/>
            </a:pPr>
            <a:r>
              <a:rPr lang="en-US" sz="1100" dirty="0"/>
              <a:t>Glucose is turned into lipids (fats &amp; oils) for storing in seeds. Seeds also store starch.</a:t>
            </a:r>
          </a:p>
          <a:p>
            <a:pPr marL="171450" indent="-171450" algn="just">
              <a:buFont typeface="Arial" panose="020B0604020202020204" pitchFamily="34" charset="0"/>
              <a:buChar char="•"/>
            </a:pPr>
            <a:r>
              <a:rPr lang="en-US" sz="1100" dirty="0"/>
              <a:t>Glucose, along with another sugar called fructose, is turned into sucrose for storing in fruits.</a:t>
            </a:r>
          </a:p>
          <a:p>
            <a:pPr marL="171450" indent="-171450" algn="just">
              <a:buFont typeface="Arial" panose="020B0604020202020204" pitchFamily="34" charset="0"/>
              <a:buChar char="•"/>
            </a:pPr>
            <a:r>
              <a:rPr lang="en-US" sz="1100" dirty="0"/>
              <a:t>Glucose is converted into cellulose for making cell walls, especially in a rapidly growing plant.</a:t>
            </a:r>
          </a:p>
          <a:p>
            <a:pPr marL="171450" indent="-171450" algn="just">
              <a:buFont typeface="Arial" panose="020B0604020202020204" pitchFamily="34" charset="0"/>
              <a:buChar char="•"/>
            </a:pPr>
            <a:r>
              <a:rPr lang="en-US" sz="1100" dirty="0"/>
              <a:t>Glucose is combined with nitrates (collected from the soil) to make amino acids, which are them made into proteins. </a:t>
            </a:r>
          </a:p>
        </p:txBody>
      </p:sp>
      <p:sp>
        <p:nvSpPr>
          <p:cNvPr id="9" name="Rectangle 8">
            <a:extLst>
              <a:ext uri="{FF2B5EF4-FFF2-40B4-BE49-F238E27FC236}">
                <a16:creationId xmlns:a16="http://schemas.microsoft.com/office/drawing/2014/main" xmlns="" id="{A4FAB851-F595-4C29-A35F-8E9AF408C89F}"/>
              </a:ext>
            </a:extLst>
          </p:cNvPr>
          <p:cNvSpPr/>
          <p:nvPr/>
        </p:nvSpPr>
        <p:spPr>
          <a:xfrm>
            <a:off x="2043503" y="4669031"/>
            <a:ext cx="4749038" cy="1015663"/>
          </a:xfrm>
          <a:prstGeom prst="rect">
            <a:avLst/>
          </a:prstGeom>
          <a:ln w="28575">
            <a:solidFill>
              <a:srgbClr val="00B0F0"/>
            </a:solidFill>
            <a:prstDash val="dash"/>
          </a:ln>
        </p:spPr>
        <p:txBody>
          <a:bodyPr wrap="square">
            <a:spAutoFit/>
          </a:bodyPr>
          <a:lstStyle/>
          <a:p>
            <a:pPr algn="just"/>
            <a:r>
              <a:rPr lang="en-US" sz="1200" b="1" dirty="0"/>
              <a:t>Glucose molecules are combined together to make starch.  Explain why glucose is stared as starch</a:t>
            </a:r>
          </a:p>
          <a:p>
            <a:pPr algn="just"/>
            <a:r>
              <a:rPr lang="en-US" sz="1200" b="1" dirty="0"/>
              <a:t>_________________________________________________________________________________________________________________________________________________________________________________</a:t>
            </a:r>
            <a:endParaRPr lang="en-GB" sz="1200" b="1" dirty="0"/>
          </a:p>
        </p:txBody>
      </p:sp>
      <p:sp>
        <p:nvSpPr>
          <p:cNvPr id="15" name="Rectangle 14">
            <a:extLst>
              <a:ext uri="{FF2B5EF4-FFF2-40B4-BE49-F238E27FC236}">
                <a16:creationId xmlns:a16="http://schemas.microsoft.com/office/drawing/2014/main" xmlns="" id="{AF06181C-40E6-4115-BC11-088A9FDC76F7}"/>
              </a:ext>
            </a:extLst>
          </p:cNvPr>
          <p:cNvSpPr/>
          <p:nvPr/>
        </p:nvSpPr>
        <p:spPr>
          <a:xfrm>
            <a:off x="3391583" y="3635829"/>
            <a:ext cx="3369015" cy="830997"/>
          </a:xfrm>
          <a:prstGeom prst="rect">
            <a:avLst/>
          </a:prstGeom>
          <a:ln w="38100">
            <a:solidFill>
              <a:srgbClr val="FFFF00"/>
            </a:solidFill>
          </a:ln>
        </p:spPr>
        <p:txBody>
          <a:bodyPr wrap="square">
            <a:spAutoFit/>
          </a:bodyPr>
          <a:lstStyle/>
          <a:p>
            <a:r>
              <a:rPr lang="en-GB" sz="1200" b="1" dirty="0"/>
              <a:t>What is the equation for photosynthesis?</a:t>
            </a:r>
          </a:p>
          <a:p>
            <a:endParaRPr lang="en-GB" sz="1200" b="1" dirty="0"/>
          </a:p>
          <a:p>
            <a:endParaRPr lang="en-GB" sz="1200" b="1" dirty="0"/>
          </a:p>
          <a:p>
            <a:endParaRPr lang="en-GB" sz="1200" dirty="0"/>
          </a:p>
        </p:txBody>
      </p:sp>
      <p:sp>
        <p:nvSpPr>
          <p:cNvPr id="18" name="Rectangle 17">
            <a:extLst>
              <a:ext uri="{FF2B5EF4-FFF2-40B4-BE49-F238E27FC236}">
                <a16:creationId xmlns:a16="http://schemas.microsoft.com/office/drawing/2014/main" xmlns="" id="{6EACE6AB-308D-4FE4-B19D-82BAE1839D6C}"/>
              </a:ext>
            </a:extLst>
          </p:cNvPr>
          <p:cNvSpPr/>
          <p:nvPr/>
        </p:nvSpPr>
        <p:spPr>
          <a:xfrm>
            <a:off x="2016395" y="5792162"/>
            <a:ext cx="4744203" cy="1277273"/>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a:spAutoFit/>
          </a:bodyPr>
          <a:lstStyle/>
          <a:p>
            <a:pPr algn="just"/>
            <a:r>
              <a:rPr lang="en-US" sz="1100" dirty="0"/>
              <a:t>Iodine solution is used to test leaves for the presence of starch. You need to:</a:t>
            </a:r>
          </a:p>
          <a:p>
            <a:pPr marL="171450" indent="-171450" algn="just">
              <a:buFont typeface="Arial" panose="020B0604020202020204" pitchFamily="34" charset="0"/>
              <a:buChar char="•"/>
            </a:pPr>
            <a:r>
              <a:rPr lang="en-US" sz="1100" dirty="0"/>
              <a:t>heat a plant leaf in boiling water for 30 seconds (this stops its chemical reactions)</a:t>
            </a:r>
          </a:p>
          <a:p>
            <a:pPr marL="171450" indent="-171450" algn="just">
              <a:buFont typeface="Arial" panose="020B0604020202020204" pitchFamily="34" charset="0"/>
              <a:buChar char="•"/>
            </a:pPr>
            <a:r>
              <a:rPr lang="en-US" sz="1100" dirty="0"/>
              <a:t>heat it in boiling ethanol for a few minutes (this removes most of its colour)</a:t>
            </a:r>
          </a:p>
          <a:p>
            <a:pPr marL="171450" indent="-171450" algn="just">
              <a:buFont typeface="Arial" panose="020B0604020202020204" pitchFamily="34" charset="0"/>
              <a:buChar char="•"/>
            </a:pPr>
            <a:r>
              <a:rPr lang="en-US" sz="1100" dirty="0"/>
              <a:t>wash with water and spread onto a white tile</a:t>
            </a:r>
          </a:p>
          <a:p>
            <a:pPr marL="171450" indent="-171450" algn="just">
              <a:buFont typeface="Arial" panose="020B0604020202020204" pitchFamily="34" charset="0"/>
              <a:buChar char="•"/>
            </a:pPr>
            <a:r>
              <a:rPr lang="en-US" sz="1100" dirty="0"/>
              <a:t>add iodine solution from a dropping pipette</a:t>
            </a:r>
          </a:p>
          <a:p>
            <a:pPr marL="171450" indent="-171450" algn="just">
              <a:buFont typeface="Arial" panose="020B0604020202020204" pitchFamily="34" charset="0"/>
              <a:buChar char="•"/>
            </a:pPr>
            <a:r>
              <a:rPr lang="en-US" sz="1100" dirty="0"/>
              <a:t>After a few minutes, the parts of the leaf that contain starch turn blue-black.</a:t>
            </a:r>
          </a:p>
        </p:txBody>
      </p:sp>
      <p:sp>
        <p:nvSpPr>
          <p:cNvPr id="19" name="Rectangle 18">
            <a:extLst>
              <a:ext uri="{FF2B5EF4-FFF2-40B4-BE49-F238E27FC236}">
                <a16:creationId xmlns:a16="http://schemas.microsoft.com/office/drawing/2014/main" xmlns="" id="{92F666B6-1009-4B01-8523-B082FBD039F8}"/>
              </a:ext>
            </a:extLst>
          </p:cNvPr>
          <p:cNvSpPr/>
          <p:nvPr/>
        </p:nvSpPr>
        <p:spPr>
          <a:xfrm>
            <a:off x="133123" y="7262047"/>
            <a:ext cx="3466252" cy="830997"/>
          </a:xfrm>
          <a:prstGeom prst="rect">
            <a:avLst/>
          </a:prstGeom>
          <a:ln w="28575">
            <a:solidFill>
              <a:srgbClr val="00B0F0"/>
            </a:solidFill>
            <a:prstDash val="dash"/>
          </a:ln>
        </p:spPr>
        <p:txBody>
          <a:bodyPr wrap="square">
            <a:spAutoFit/>
          </a:bodyPr>
          <a:lstStyle/>
          <a:p>
            <a:pPr algn="just"/>
            <a:r>
              <a:rPr lang="en-US" sz="1200" b="1" dirty="0"/>
              <a:t>Why does the leaf need boiling?</a:t>
            </a:r>
          </a:p>
          <a:p>
            <a:pPr algn="just"/>
            <a:r>
              <a:rPr lang="en-US" sz="1200" b="1" dirty="0"/>
              <a:t>_________________________________________________________________________________________________________________________________</a:t>
            </a:r>
            <a:endParaRPr lang="en-GB" sz="1200" b="1" dirty="0"/>
          </a:p>
        </p:txBody>
      </p:sp>
      <p:sp>
        <p:nvSpPr>
          <p:cNvPr id="20" name="Rectangle 19">
            <a:extLst>
              <a:ext uri="{FF2B5EF4-FFF2-40B4-BE49-F238E27FC236}">
                <a16:creationId xmlns:a16="http://schemas.microsoft.com/office/drawing/2014/main" xmlns="" id="{BBDA2447-E463-41E2-A1F1-108BF98F0C44}"/>
              </a:ext>
            </a:extLst>
          </p:cNvPr>
          <p:cNvSpPr/>
          <p:nvPr/>
        </p:nvSpPr>
        <p:spPr>
          <a:xfrm>
            <a:off x="3713640" y="7262047"/>
            <a:ext cx="3046958" cy="1754326"/>
          </a:xfrm>
          <a:prstGeom prst="rect">
            <a:avLst/>
          </a:prstGeom>
          <a:ln w="38100">
            <a:solidFill>
              <a:srgbClr val="FFFF00"/>
            </a:solidFill>
          </a:ln>
        </p:spPr>
        <p:txBody>
          <a:bodyPr wrap="square">
            <a:spAutoFit/>
          </a:bodyPr>
          <a:lstStyle/>
          <a:p>
            <a:r>
              <a:rPr lang="en-GB" sz="1200" b="1" dirty="0"/>
              <a:t>What results would you expect to see in a leaf during the day?</a:t>
            </a:r>
          </a:p>
          <a:p>
            <a:r>
              <a:rPr lang="en-GB" sz="1200" b="1"/>
              <a:t>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200" dirty="0"/>
          </a:p>
        </p:txBody>
      </p:sp>
      <p:pic>
        <p:nvPicPr>
          <p:cNvPr id="3" name="Picture 2">
            <a:extLst>
              <a:ext uri="{FF2B5EF4-FFF2-40B4-BE49-F238E27FC236}">
                <a16:creationId xmlns:a16="http://schemas.microsoft.com/office/drawing/2014/main" xmlns="" id="{1CCDD173-329E-4D41-BF9E-9C81CB072051}"/>
              </a:ext>
            </a:extLst>
          </p:cNvPr>
          <p:cNvPicPr>
            <a:picLocks noChangeAspect="1"/>
          </p:cNvPicPr>
          <p:nvPr/>
        </p:nvPicPr>
        <p:blipFill rotWithShape="1">
          <a:blip r:embed="rId3"/>
          <a:srcRect l="6494" r="62481" b="13108"/>
          <a:stretch/>
        </p:blipFill>
        <p:spPr>
          <a:xfrm>
            <a:off x="133123" y="4536498"/>
            <a:ext cx="1699656" cy="2677656"/>
          </a:xfrm>
          <a:prstGeom prst="rect">
            <a:avLst/>
          </a:prstGeom>
        </p:spPr>
      </p:pic>
      <p:sp>
        <p:nvSpPr>
          <p:cNvPr id="21" name="Rectangle 20">
            <a:extLst>
              <a:ext uri="{FF2B5EF4-FFF2-40B4-BE49-F238E27FC236}">
                <a16:creationId xmlns:a16="http://schemas.microsoft.com/office/drawing/2014/main" xmlns="" id="{E5CFCD3C-3686-41DF-BB93-1884547031E1}"/>
              </a:ext>
            </a:extLst>
          </p:cNvPr>
          <p:cNvSpPr/>
          <p:nvPr/>
        </p:nvSpPr>
        <p:spPr>
          <a:xfrm>
            <a:off x="133123" y="8221394"/>
            <a:ext cx="3466252" cy="830997"/>
          </a:xfrm>
          <a:prstGeom prst="rect">
            <a:avLst/>
          </a:prstGeom>
          <a:ln w="28575">
            <a:solidFill>
              <a:srgbClr val="00B0F0"/>
            </a:solidFill>
            <a:prstDash val="dash"/>
          </a:ln>
        </p:spPr>
        <p:txBody>
          <a:bodyPr wrap="square">
            <a:spAutoFit/>
          </a:bodyPr>
          <a:lstStyle/>
          <a:p>
            <a:pPr algn="just"/>
            <a:r>
              <a:rPr lang="en-US" sz="1200" b="1" dirty="0"/>
              <a:t>Why is the leaf put in ethanol?</a:t>
            </a:r>
          </a:p>
          <a:p>
            <a:pPr algn="just"/>
            <a:r>
              <a:rPr lang="en-US" sz="1200" b="1" dirty="0"/>
              <a:t>_________________________________________________________________________________________________________________________________</a:t>
            </a:r>
            <a:endParaRPr lang="en-GB" sz="1200" b="1" dirty="0"/>
          </a:p>
        </p:txBody>
      </p:sp>
    </p:spTree>
    <p:extLst>
      <p:ext uri="{BB962C8B-B14F-4D97-AF65-F5344CB8AC3E}">
        <p14:creationId xmlns:p14="http://schemas.microsoft.com/office/powerpoint/2010/main" val="23587565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110</TotalTime>
  <Words>156</Words>
  <Application>Microsoft Office PowerPoint</Application>
  <PresentationFormat>On-screen Show (4:3)</PresentationFormat>
  <Paragraphs>29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Comic Sans MS</vt:lpstr>
      <vt:lpstr>Office Theme</vt:lpstr>
      <vt:lpstr>The Use of Glucose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 Exchange in the Lungs</dc:title>
  <dc:creator>Chalky Chalk</dc:creator>
  <cp:lastModifiedBy>Darlene Mcrae</cp:lastModifiedBy>
  <cp:revision>8</cp:revision>
  <dcterms:created xsi:type="dcterms:W3CDTF">2018-11-25T19:10:39Z</dcterms:created>
  <dcterms:modified xsi:type="dcterms:W3CDTF">2020-06-06T14:01:18Z</dcterms:modified>
</cp:coreProperties>
</file>