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Lst>
  <p:sldSz cx="6858000" cy="9144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75" autoAdjust="0"/>
    <p:restoredTop sz="94660"/>
  </p:normalViewPr>
  <p:slideViewPr>
    <p:cSldViewPr snapToGrid="0">
      <p:cViewPr varScale="1">
        <p:scale>
          <a:sx n="70" d="100"/>
          <a:sy n="70" d="100"/>
        </p:scale>
        <p:origin x="2412"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4"/>
            <a:ext cx="5829300" cy="3183467"/>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4802717"/>
            <a:ext cx="5143500" cy="220768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BADA001-6ADF-447A-88E1-D8196C077C92}" type="datetimeFigureOut">
              <a:rPr lang="en-GB" smtClean="0"/>
              <a:t>06/06/2020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EEC938B-848A-4B8C-A5DE-DA75EB83E5BE}" type="slidenum">
              <a:rPr lang="en-GB" smtClean="0"/>
              <a:t>‹#›</a:t>
            </a:fld>
            <a:endParaRPr lang="en-GB"/>
          </a:p>
        </p:txBody>
      </p:sp>
    </p:spTree>
    <p:extLst>
      <p:ext uri="{BB962C8B-B14F-4D97-AF65-F5344CB8AC3E}">
        <p14:creationId xmlns:p14="http://schemas.microsoft.com/office/powerpoint/2010/main" val="6160538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BADA001-6ADF-447A-88E1-D8196C077C92}" type="datetimeFigureOut">
              <a:rPr lang="en-GB" smtClean="0"/>
              <a:t>06/06/2020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EEC938B-848A-4B8C-A5DE-DA75EB83E5BE}" type="slidenum">
              <a:rPr lang="en-GB" smtClean="0"/>
              <a:t>‹#›</a:t>
            </a:fld>
            <a:endParaRPr lang="en-GB"/>
          </a:p>
        </p:txBody>
      </p:sp>
    </p:spTree>
    <p:extLst>
      <p:ext uri="{BB962C8B-B14F-4D97-AF65-F5344CB8AC3E}">
        <p14:creationId xmlns:p14="http://schemas.microsoft.com/office/powerpoint/2010/main" val="40667848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486834"/>
            <a:ext cx="4350544" cy="77491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BADA001-6ADF-447A-88E1-D8196C077C92}" type="datetimeFigureOut">
              <a:rPr lang="en-GB" smtClean="0"/>
              <a:t>06/06/2020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EEC938B-848A-4B8C-A5DE-DA75EB83E5BE}" type="slidenum">
              <a:rPr lang="en-GB" smtClean="0"/>
              <a:t>‹#›</a:t>
            </a:fld>
            <a:endParaRPr lang="en-GB"/>
          </a:p>
        </p:txBody>
      </p:sp>
    </p:spTree>
    <p:extLst>
      <p:ext uri="{BB962C8B-B14F-4D97-AF65-F5344CB8AC3E}">
        <p14:creationId xmlns:p14="http://schemas.microsoft.com/office/powerpoint/2010/main" val="27067037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BADA001-6ADF-447A-88E1-D8196C077C92}" type="datetimeFigureOut">
              <a:rPr lang="en-GB" smtClean="0"/>
              <a:t>06/06/2020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EEC938B-848A-4B8C-A5DE-DA75EB83E5BE}" type="slidenum">
              <a:rPr lang="en-GB" smtClean="0"/>
              <a:t>‹#›</a:t>
            </a:fld>
            <a:endParaRPr lang="en-GB"/>
          </a:p>
        </p:txBody>
      </p:sp>
    </p:spTree>
    <p:extLst>
      <p:ext uri="{BB962C8B-B14F-4D97-AF65-F5344CB8AC3E}">
        <p14:creationId xmlns:p14="http://schemas.microsoft.com/office/powerpoint/2010/main" val="39565582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3"/>
            <a:ext cx="5915025" cy="3803649"/>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119286"/>
            <a:ext cx="5915025" cy="200024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BADA001-6ADF-447A-88E1-D8196C077C92}" type="datetimeFigureOut">
              <a:rPr lang="en-GB" smtClean="0"/>
              <a:t>06/06/2020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EEC938B-848A-4B8C-A5DE-DA75EB83E5BE}" type="slidenum">
              <a:rPr lang="en-GB" smtClean="0"/>
              <a:t>‹#›</a:t>
            </a:fld>
            <a:endParaRPr lang="en-GB"/>
          </a:p>
        </p:txBody>
      </p:sp>
    </p:spTree>
    <p:extLst>
      <p:ext uri="{BB962C8B-B14F-4D97-AF65-F5344CB8AC3E}">
        <p14:creationId xmlns:p14="http://schemas.microsoft.com/office/powerpoint/2010/main" val="41057052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434167"/>
            <a:ext cx="2914650" cy="58017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434167"/>
            <a:ext cx="2914650" cy="58017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BADA001-6ADF-447A-88E1-D8196C077C92}" type="datetimeFigureOut">
              <a:rPr lang="en-GB" smtClean="0"/>
              <a:t>06/06/2020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EEC938B-848A-4B8C-A5DE-DA75EB83E5BE}" type="slidenum">
              <a:rPr lang="en-GB" smtClean="0"/>
              <a:t>‹#›</a:t>
            </a:fld>
            <a:endParaRPr lang="en-GB"/>
          </a:p>
        </p:txBody>
      </p:sp>
    </p:spTree>
    <p:extLst>
      <p:ext uri="{BB962C8B-B14F-4D97-AF65-F5344CB8AC3E}">
        <p14:creationId xmlns:p14="http://schemas.microsoft.com/office/powerpoint/2010/main" val="5261126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472381" y="3340100"/>
            <a:ext cx="2901255" cy="49127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3471863" y="3340100"/>
            <a:ext cx="2915543" cy="49127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BADA001-6ADF-447A-88E1-D8196C077C92}" type="datetimeFigureOut">
              <a:rPr lang="en-GB" smtClean="0"/>
              <a:t>06/06/2020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EEC938B-848A-4B8C-A5DE-DA75EB83E5BE}" type="slidenum">
              <a:rPr lang="en-GB" smtClean="0"/>
              <a:t>‹#›</a:t>
            </a:fld>
            <a:endParaRPr lang="en-GB"/>
          </a:p>
        </p:txBody>
      </p:sp>
    </p:spTree>
    <p:extLst>
      <p:ext uri="{BB962C8B-B14F-4D97-AF65-F5344CB8AC3E}">
        <p14:creationId xmlns:p14="http://schemas.microsoft.com/office/powerpoint/2010/main" val="15127922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BADA001-6ADF-447A-88E1-D8196C077C92}" type="datetimeFigureOut">
              <a:rPr lang="en-GB" smtClean="0"/>
              <a:t>06/06/2020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EEC938B-848A-4B8C-A5DE-DA75EB83E5BE}" type="slidenum">
              <a:rPr lang="en-GB" smtClean="0"/>
              <a:t>‹#›</a:t>
            </a:fld>
            <a:endParaRPr lang="en-GB"/>
          </a:p>
        </p:txBody>
      </p:sp>
    </p:spTree>
    <p:extLst>
      <p:ext uri="{BB962C8B-B14F-4D97-AF65-F5344CB8AC3E}">
        <p14:creationId xmlns:p14="http://schemas.microsoft.com/office/powerpoint/2010/main" val="40760634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ADA001-6ADF-447A-88E1-D8196C077C92}" type="datetimeFigureOut">
              <a:rPr lang="en-GB" smtClean="0"/>
              <a:t>06/06/2020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EEC938B-848A-4B8C-A5DE-DA75EB83E5BE}" type="slidenum">
              <a:rPr lang="en-GB" smtClean="0"/>
              <a:t>‹#›</a:t>
            </a:fld>
            <a:endParaRPr lang="en-GB"/>
          </a:p>
        </p:txBody>
      </p:sp>
    </p:spTree>
    <p:extLst>
      <p:ext uri="{BB962C8B-B14F-4D97-AF65-F5344CB8AC3E}">
        <p14:creationId xmlns:p14="http://schemas.microsoft.com/office/powerpoint/2010/main" val="35833778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316569"/>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EBADA001-6ADF-447A-88E1-D8196C077C92}" type="datetimeFigureOut">
              <a:rPr lang="en-GB" smtClean="0"/>
              <a:t>06/06/2020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EEC938B-848A-4B8C-A5DE-DA75EB83E5BE}" type="slidenum">
              <a:rPr lang="en-GB" smtClean="0"/>
              <a:t>‹#›</a:t>
            </a:fld>
            <a:endParaRPr lang="en-GB"/>
          </a:p>
        </p:txBody>
      </p:sp>
    </p:spTree>
    <p:extLst>
      <p:ext uri="{BB962C8B-B14F-4D97-AF65-F5344CB8AC3E}">
        <p14:creationId xmlns:p14="http://schemas.microsoft.com/office/powerpoint/2010/main" val="36113738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316569"/>
            <a:ext cx="3471863" cy="649816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EBADA001-6ADF-447A-88E1-D8196C077C92}" type="datetimeFigureOut">
              <a:rPr lang="en-GB" smtClean="0"/>
              <a:t>06/06/2020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EEC938B-848A-4B8C-A5DE-DA75EB83E5BE}" type="slidenum">
              <a:rPr lang="en-GB" smtClean="0"/>
              <a:t>‹#›</a:t>
            </a:fld>
            <a:endParaRPr lang="en-GB"/>
          </a:p>
        </p:txBody>
      </p:sp>
    </p:spTree>
    <p:extLst>
      <p:ext uri="{BB962C8B-B14F-4D97-AF65-F5344CB8AC3E}">
        <p14:creationId xmlns:p14="http://schemas.microsoft.com/office/powerpoint/2010/main" val="9258083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75000"/>
                  </a:schemeClr>
                </a:solidFill>
              </a:defRPr>
            </a:lvl1pPr>
          </a:lstStyle>
          <a:p>
            <a:fld id="{EBADA001-6ADF-447A-88E1-D8196C077C92}" type="datetimeFigureOut">
              <a:rPr lang="en-GB" smtClean="0"/>
              <a:t>06/06/2020</a:t>
            </a:fld>
            <a:endParaRPr lang="en-GB"/>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75000"/>
                  </a:schemeClr>
                </a:solidFill>
              </a:defRPr>
            </a:lvl1pPr>
          </a:lstStyle>
          <a:p>
            <a:fld id="{0EEC938B-848A-4B8C-A5DE-DA75EB83E5BE}" type="slidenum">
              <a:rPr lang="en-GB" smtClean="0"/>
              <a:t>‹#›</a:t>
            </a:fld>
            <a:endParaRPr lang="en-GB"/>
          </a:p>
        </p:txBody>
      </p:sp>
    </p:spTree>
    <p:extLst>
      <p:ext uri="{BB962C8B-B14F-4D97-AF65-F5344CB8AC3E}">
        <p14:creationId xmlns:p14="http://schemas.microsoft.com/office/powerpoint/2010/main" val="135280023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Picture 2" descr="Image result for periodic table">
            <a:extLst>
              <a:ext uri="{FF2B5EF4-FFF2-40B4-BE49-F238E27FC236}">
                <a16:creationId xmlns:a16="http://schemas.microsoft.com/office/drawing/2014/main" xmlns="" id="{AD6BC69F-0823-4253-A5A4-2D3BBDB08E5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86612" y="663422"/>
            <a:ext cx="3538751" cy="153825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a:extLst>
              <a:ext uri="{FF2B5EF4-FFF2-40B4-BE49-F238E27FC236}">
                <a16:creationId xmlns:a16="http://schemas.microsoft.com/office/drawing/2014/main" xmlns="" id="{8A39119F-B05E-435D-9F0D-E1ECCD1B3761}"/>
              </a:ext>
            </a:extLst>
          </p:cNvPr>
          <p:cNvSpPr>
            <a:spLocks noGrp="1"/>
          </p:cNvSpPr>
          <p:nvPr>
            <p:ph type="ctrTitle"/>
          </p:nvPr>
        </p:nvSpPr>
        <p:spPr>
          <a:xfrm>
            <a:off x="-4877" y="-745172"/>
            <a:ext cx="4809995" cy="1255210"/>
          </a:xfrm>
        </p:spPr>
        <p:txBody>
          <a:bodyPr>
            <a:noAutofit/>
          </a:bodyPr>
          <a:lstStyle/>
          <a:p>
            <a:pPr algn="l"/>
            <a:r>
              <a:rPr lang="en-GB" sz="2800" b="1" dirty="0">
                <a:solidFill>
                  <a:srgbClr val="00B050"/>
                </a:solidFill>
                <a:latin typeface="Comic Sans MS" pitchFamily="66" charset="0"/>
              </a:rPr>
              <a:t>The Periodic Table</a:t>
            </a:r>
          </a:p>
        </p:txBody>
      </p:sp>
      <p:sp>
        <p:nvSpPr>
          <p:cNvPr id="5" name="TextBox 4">
            <a:extLst>
              <a:ext uri="{FF2B5EF4-FFF2-40B4-BE49-F238E27FC236}">
                <a16:creationId xmlns:a16="http://schemas.microsoft.com/office/drawing/2014/main" xmlns="" id="{5CC14DE4-6B04-4B9C-9B4F-4440C207B430}"/>
              </a:ext>
            </a:extLst>
          </p:cNvPr>
          <p:cNvSpPr txBox="1"/>
          <p:nvPr/>
        </p:nvSpPr>
        <p:spPr>
          <a:xfrm>
            <a:off x="4809995" y="0"/>
            <a:ext cx="2048004" cy="523220"/>
          </a:xfrm>
          <a:prstGeom prst="rect">
            <a:avLst/>
          </a:prstGeom>
          <a:solidFill>
            <a:srgbClr val="92D050"/>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Calibri" panose="020F0502020204030204"/>
                <a:ea typeface="+mn-ea"/>
                <a:cs typeface="+mn-cs"/>
              </a:rPr>
              <a:t>Specification Link:</a:t>
            </a:r>
          </a:p>
          <a:p>
            <a:pPr lvl="0" defTabSz="914400">
              <a:defRPr/>
            </a:pPr>
            <a:r>
              <a:rPr lang="en-GB" sz="1200" kern="0" dirty="0">
                <a:solidFill>
                  <a:prstClr val="black"/>
                </a:solidFill>
              </a:rPr>
              <a:t>Atoms &amp; the Periodic Table</a:t>
            </a:r>
          </a:p>
        </p:txBody>
      </p:sp>
      <p:sp>
        <p:nvSpPr>
          <p:cNvPr id="17" name="Rectangle 16">
            <a:extLst>
              <a:ext uri="{FF2B5EF4-FFF2-40B4-BE49-F238E27FC236}">
                <a16:creationId xmlns:a16="http://schemas.microsoft.com/office/drawing/2014/main" xmlns="" id="{CFA43210-7A76-4883-871E-02E95FD24494}"/>
              </a:ext>
            </a:extLst>
          </p:cNvPr>
          <p:cNvSpPr/>
          <p:nvPr/>
        </p:nvSpPr>
        <p:spPr>
          <a:xfrm>
            <a:off x="1582030" y="4524913"/>
            <a:ext cx="5195579" cy="938719"/>
          </a:xfrm>
          <a:prstGeom prst="rect">
            <a:avLst/>
          </a:prstGeom>
          <a:ln w="28575">
            <a:solidFill>
              <a:srgbClr val="00B0F0"/>
            </a:solidFill>
            <a:prstDash val="dash"/>
          </a:ln>
        </p:spPr>
        <p:txBody>
          <a:bodyPr wrap="square">
            <a:spAutoFit/>
          </a:bodyPr>
          <a:lstStyle/>
          <a:p>
            <a:pPr lvl="0">
              <a:defRPr/>
            </a:pPr>
            <a:r>
              <a:rPr lang="en-GB" sz="1100" dirty="0">
                <a:solidFill>
                  <a:prstClr val="black"/>
                </a:solidFill>
              </a:rPr>
              <a:t>Explain why the reactivity increases as we move down group 1</a:t>
            </a:r>
            <a:endParaRPr lang="en-GB" sz="1050" dirty="0">
              <a:solidFill>
                <a:prstClr val="black"/>
              </a:solidFill>
            </a:endParaRPr>
          </a:p>
          <a:p>
            <a:pPr algn="just"/>
            <a:r>
              <a:rPr lang="en-US" sz="1100" b="1" dirty="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endParaRPr lang="en-GB" sz="1100" b="1" dirty="0"/>
          </a:p>
        </p:txBody>
      </p:sp>
      <p:sp>
        <p:nvSpPr>
          <p:cNvPr id="30" name="TextBox 29">
            <a:extLst>
              <a:ext uri="{FF2B5EF4-FFF2-40B4-BE49-F238E27FC236}">
                <a16:creationId xmlns:a16="http://schemas.microsoft.com/office/drawing/2014/main" xmlns="" id="{1355E330-EE6B-43BE-91BE-ACD62E1EF9B3}"/>
              </a:ext>
            </a:extLst>
          </p:cNvPr>
          <p:cNvSpPr txBox="1"/>
          <p:nvPr/>
        </p:nvSpPr>
        <p:spPr>
          <a:xfrm>
            <a:off x="94672" y="647605"/>
            <a:ext cx="3334327" cy="276999"/>
          </a:xfrm>
          <a:prstGeom prst="rect">
            <a:avLst/>
          </a:prstGeom>
          <a:gradFill flip="none" rotWithShape="1">
            <a:gsLst>
              <a:gs pos="0">
                <a:schemeClr val="accent2">
                  <a:tint val="66000"/>
                  <a:satMod val="160000"/>
                </a:schemeClr>
              </a:gs>
              <a:gs pos="50000">
                <a:schemeClr val="accent2">
                  <a:tint val="44500"/>
                  <a:satMod val="160000"/>
                </a:schemeClr>
              </a:gs>
              <a:gs pos="100000">
                <a:schemeClr val="accent2">
                  <a:tint val="23500"/>
                  <a:satMod val="160000"/>
                </a:schemeClr>
              </a:gs>
            </a:gsLst>
            <a:lin ang="2700000" scaled="1"/>
            <a:tileRect/>
          </a:gradFill>
          <a:ln w="38100">
            <a:solidFill>
              <a:srgbClr val="FF0000"/>
            </a:solidFill>
          </a:ln>
        </p:spPr>
        <p:txBody>
          <a:bodyPr wrap="square" rtlCol="0">
            <a:spAutoFit/>
          </a:bodyPr>
          <a:lstStyle/>
          <a:p>
            <a:pPr lvl="0"/>
            <a:r>
              <a:rPr lang="en-GB" sz="1200" b="1" dirty="0">
                <a:solidFill>
                  <a:prstClr val="black"/>
                </a:solidFill>
              </a:rPr>
              <a:t>Highlight key words in the information below:</a:t>
            </a:r>
            <a:endPar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xmlns="" id="{FFEB5110-DAF3-444B-8162-72980CC1A573}"/>
              </a:ext>
            </a:extLst>
          </p:cNvPr>
          <p:cNvSpPr/>
          <p:nvPr/>
        </p:nvSpPr>
        <p:spPr>
          <a:xfrm>
            <a:off x="94673" y="1072984"/>
            <a:ext cx="3191940" cy="1107996"/>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2700000" scaled="1"/>
            <a:tileRect/>
          </a:gradFill>
          <a:ln w="28575">
            <a:solidFill>
              <a:srgbClr val="FF0000"/>
            </a:solidFill>
            <a:prstDash val="solid"/>
          </a:ln>
        </p:spPr>
        <p:txBody>
          <a:bodyPr wrap="square">
            <a:spAutoFit/>
          </a:bodyPr>
          <a:lstStyle/>
          <a:p>
            <a:pPr algn="just"/>
            <a:r>
              <a:rPr lang="en-US" sz="1100" dirty="0"/>
              <a:t>To read the periodic table, start at the top left with the elements with the lowest atomic numbers, which tells you how many protons each atom has. Then, as you move right across the chart, make note that the atomic weight, shown at the bottom of the square, also increases</a:t>
            </a:r>
          </a:p>
        </p:txBody>
      </p:sp>
      <p:sp>
        <p:nvSpPr>
          <p:cNvPr id="24" name="Arrow: Right 23">
            <a:extLst>
              <a:ext uri="{FF2B5EF4-FFF2-40B4-BE49-F238E27FC236}">
                <a16:creationId xmlns:a16="http://schemas.microsoft.com/office/drawing/2014/main" xmlns="" id="{0D967DB4-68DD-428F-ACA7-E81F5B3BA0D5}"/>
              </a:ext>
            </a:extLst>
          </p:cNvPr>
          <p:cNvSpPr/>
          <p:nvPr/>
        </p:nvSpPr>
        <p:spPr>
          <a:xfrm rot="5400000">
            <a:off x="2909557" y="602797"/>
            <a:ext cx="754114" cy="487834"/>
          </a:xfrm>
          <a:prstGeom prst="rightArrow">
            <a:avLst>
              <a:gd name="adj1" fmla="val 31335"/>
              <a:gd name="adj2" fmla="val 7449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a:extLst>
              <a:ext uri="{FF2B5EF4-FFF2-40B4-BE49-F238E27FC236}">
                <a16:creationId xmlns:a16="http://schemas.microsoft.com/office/drawing/2014/main" xmlns="" id="{117F75E7-C478-4E3E-A3F3-69DAF2F4460B}"/>
              </a:ext>
            </a:extLst>
          </p:cNvPr>
          <p:cNvSpPr/>
          <p:nvPr/>
        </p:nvSpPr>
        <p:spPr>
          <a:xfrm>
            <a:off x="1581652" y="2364403"/>
            <a:ext cx="5195958" cy="1277273"/>
          </a:xfrm>
          <a:prstGeom prst="rect">
            <a:avLst/>
          </a:prstGeom>
          <a:ln w="28575">
            <a:solidFill>
              <a:srgbClr val="00B0F0"/>
            </a:solidFill>
            <a:prstDash val="dash"/>
          </a:ln>
        </p:spPr>
        <p:txBody>
          <a:bodyPr wrap="square">
            <a:spAutoFit/>
          </a:bodyPr>
          <a:lstStyle/>
          <a:p>
            <a:pPr lvl="0">
              <a:defRPr/>
            </a:pPr>
            <a:r>
              <a:rPr lang="en-US" sz="1100" dirty="0">
                <a:solidFill>
                  <a:prstClr val="black"/>
                </a:solidFill>
              </a:rPr>
              <a:t>Describe </a:t>
            </a:r>
            <a:r>
              <a:rPr lang="en-GB" sz="1100" dirty="0">
                <a:solidFill>
                  <a:prstClr val="black"/>
                </a:solidFill>
              </a:rPr>
              <a:t>how Mendeleev developed the modern periodic table</a:t>
            </a:r>
            <a:endParaRPr lang="en-GB" sz="1050" dirty="0">
              <a:solidFill>
                <a:prstClr val="black"/>
              </a:solidFill>
            </a:endParaRPr>
          </a:p>
          <a:p>
            <a:pPr algn="just"/>
            <a:r>
              <a:rPr lang="en-US" sz="1100" b="1" dirty="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endParaRPr lang="en-GB" sz="1100" b="1" dirty="0"/>
          </a:p>
        </p:txBody>
      </p:sp>
      <p:sp>
        <p:nvSpPr>
          <p:cNvPr id="33" name="Rectangle 32">
            <a:extLst>
              <a:ext uri="{FF2B5EF4-FFF2-40B4-BE49-F238E27FC236}">
                <a16:creationId xmlns:a16="http://schemas.microsoft.com/office/drawing/2014/main" xmlns="" id="{CF7072C4-E939-41A5-8DD6-A9DF62829904}"/>
              </a:ext>
            </a:extLst>
          </p:cNvPr>
          <p:cNvSpPr/>
          <p:nvPr/>
        </p:nvSpPr>
        <p:spPr>
          <a:xfrm>
            <a:off x="216107" y="5637386"/>
            <a:ext cx="4926145" cy="769441"/>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2700000" scaled="1"/>
            <a:tileRect/>
          </a:gradFill>
          <a:ln w="28575">
            <a:solidFill>
              <a:srgbClr val="FF0000"/>
            </a:solidFill>
            <a:prstDash val="solid"/>
          </a:ln>
        </p:spPr>
        <p:txBody>
          <a:bodyPr wrap="square">
            <a:spAutoFit/>
          </a:bodyPr>
          <a:lstStyle/>
          <a:p>
            <a:pPr algn="just"/>
            <a:r>
              <a:rPr lang="en-US" sz="1100" dirty="0"/>
              <a:t>The Group 7 elements are called the halogens. They are placed in the vertical column, second from the right, in the periodic table . Chlorine, bromine and iodine are the three common Group 7 elements. Group 7 elements form salts when they react with metals.</a:t>
            </a:r>
          </a:p>
        </p:txBody>
      </p:sp>
      <p:sp>
        <p:nvSpPr>
          <p:cNvPr id="32" name="Rectangle 31">
            <a:extLst>
              <a:ext uri="{FF2B5EF4-FFF2-40B4-BE49-F238E27FC236}">
                <a16:creationId xmlns:a16="http://schemas.microsoft.com/office/drawing/2014/main" xmlns="" id="{B422B1BD-79CB-4F30-8C86-892B88AA1464}"/>
              </a:ext>
            </a:extLst>
          </p:cNvPr>
          <p:cNvSpPr/>
          <p:nvPr/>
        </p:nvSpPr>
        <p:spPr>
          <a:xfrm>
            <a:off x="1582031" y="3776143"/>
            <a:ext cx="5154036" cy="600164"/>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2700000" scaled="1"/>
            <a:tileRect/>
          </a:gradFill>
          <a:ln w="28575">
            <a:solidFill>
              <a:srgbClr val="FF0000"/>
            </a:solidFill>
            <a:prstDash val="solid"/>
          </a:ln>
        </p:spPr>
        <p:txBody>
          <a:bodyPr wrap="square">
            <a:spAutoFit/>
          </a:bodyPr>
          <a:lstStyle/>
          <a:p>
            <a:pPr algn="just"/>
            <a:r>
              <a:rPr lang="en-US" sz="1100" dirty="0"/>
              <a:t>The group 1 elements are all soft, reactive metals with low melting points. They react with water to produce an alkaline metal hydroxide solution and hydrogen. Reactivity increases down the group.</a:t>
            </a:r>
          </a:p>
        </p:txBody>
      </p:sp>
      <p:pic>
        <p:nvPicPr>
          <p:cNvPr id="7" name="Picture 6">
            <a:extLst>
              <a:ext uri="{FF2B5EF4-FFF2-40B4-BE49-F238E27FC236}">
                <a16:creationId xmlns:a16="http://schemas.microsoft.com/office/drawing/2014/main" xmlns="" id="{87138A2D-7EB8-43FA-BCB9-F3135CF38B61}"/>
              </a:ext>
            </a:extLst>
          </p:cNvPr>
          <p:cNvPicPr>
            <a:picLocks noChangeAspect="1"/>
          </p:cNvPicPr>
          <p:nvPr/>
        </p:nvPicPr>
        <p:blipFill>
          <a:blip r:embed="rId3"/>
          <a:stretch>
            <a:fillRect/>
          </a:stretch>
        </p:blipFill>
        <p:spPr>
          <a:xfrm>
            <a:off x="121933" y="2218170"/>
            <a:ext cx="1459718" cy="3305420"/>
          </a:xfrm>
          <a:prstGeom prst="rect">
            <a:avLst/>
          </a:prstGeom>
        </p:spPr>
      </p:pic>
      <p:pic>
        <p:nvPicPr>
          <p:cNvPr id="51" name="Picture 50">
            <a:extLst>
              <a:ext uri="{FF2B5EF4-FFF2-40B4-BE49-F238E27FC236}">
                <a16:creationId xmlns:a16="http://schemas.microsoft.com/office/drawing/2014/main" xmlns="" id="{7EB2D4C9-093E-4631-B3E3-83DBDBE1AC0E}"/>
              </a:ext>
            </a:extLst>
          </p:cNvPr>
          <p:cNvPicPr>
            <a:picLocks noChangeAspect="1"/>
          </p:cNvPicPr>
          <p:nvPr/>
        </p:nvPicPr>
        <p:blipFill rotWithShape="1">
          <a:blip r:embed="rId4"/>
          <a:srcRect l="64556" t="17842" b="3556"/>
          <a:stretch/>
        </p:blipFill>
        <p:spPr>
          <a:xfrm>
            <a:off x="5212170" y="5541013"/>
            <a:ext cx="1574264" cy="2618368"/>
          </a:xfrm>
          <a:prstGeom prst="rect">
            <a:avLst/>
          </a:prstGeom>
        </p:spPr>
      </p:pic>
      <p:pic>
        <p:nvPicPr>
          <p:cNvPr id="52" name="Picture 2" descr="Image result for group 0">
            <a:extLst>
              <a:ext uri="{FF2B5EF4-FFF2-40B4-BE49-F238E27FC236}">
                <a16:creationId xmlns:a16="http://schemas.microsoft.com/office/drawing/2014/main" xmlns="" id="{91903E4C-7AEF-4BF0-A82A-666CC1002BCC}"/>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56254" t="22053" r="7200" b="5129"/>
          <a:stretch/>
        </p:blipFill>
        <p:spPr bwMode="auto">
          <a:xfrm>
            <a:off x="105862" y="6580581"/>
            <a:ext cx="1655973" cy="2477221"/>
          </a:xfrm>
          <a:prstGeom prst="rect">
            <a:avLst/>
          </a:prstGeom>
          <a:noFill/>
          <a:extLst>
            <a:ext uri="{909E8E84-426E-40DD-AFC4-6F175D3DCCD1}">
              <a14:hiddenFill xmlns:a14="http://schemas.microsoft.com/office/drawing/2010/main">
                <a:solidFill>
                  <a:srgbClr val="FFFFFF"/>
                </a:solidFill>
              </a14:hiddenFill>
            </a:ext>
          </a:extLst>
        </p:spPr>
      </p:pic>
      <p:sp>
        <p:nvSpPr>
          <p:cNvPr id="53" name="Rectangle 52">
            <a:extLst>
              <a:ext uri="{FF2B5EF4-FFF2-40B4-BE49-F238E27FC236}">
                <a16:creationId xmlns:a16="http://schemas.microsoft.com/office/drawing/2014/main" xmlns="" id="{9AA051D5-D6F5-4FD0-B625-66042E62484F}"/>
              </a:ext>
            </a:extLst>
          </p:cNvPr>
          <p:cNvSpPr/>
          <p:nvPr/>
        </p:nvSpPr>
        <p:spPr>
          <a:xfrm>
            <a:off x="1825869" y="6515266"/>
            <a:ext cx="3334050" cy="1615827"/>
          </a:xfrm>
          <a:prstGeom prst="rect">
            <a:avLst/>
          </a:prstGeom>
          <a:ln w="28575">
            <a:solidFill>
              <a:srgbClr val="00B0F0"/>
            </a:solidFill>
            <a:prstDash val="dash"/>
          </a:ln>
        </p:spPr>
        <p:txBody>
          <a:bodyPr wrap="square">
            <a:spAutoFit/>
          </a:bodyPr>
          <a:lstStyle/>
          <a:p>
            <a:pPr lvl="0">
              <a:defRPr/>
            </a:pPr>
            <a:r>
              <a:rPr lang="en-GB" sz="1100" dirty="0">
                <a:solidFill>
                  <a:prstClr val="black"/>
                </a:solidFill>
              </a:rPr>
              <a:t>Explain why the reactivity decreases as we move down group 7</a:t>
            </a:r>
            <a:endParaRPr lang="en-GB" sz="1050" dirty="0">
              <a:solidFill>
                <a:prstClr val="black"/>
              </a:solidFill>
            </a:endParaRPr>
          </a:p>
          <a:p>
            <a:pPr algn="just"/>
            <a:r>
              <a:rPr lang="en-US" sz="1100" b="1" dirty="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endParaRPr lang="en-GB" sz="1100" b="1" dirty="0"/>
          </a:p>
        </p:txBody>
      </p:sp>
      <p:sp>
        <p:nvSpPr>
          <p:cNvPr id="54" name="Rectangle 53">
            <a:extLst>
              <a:ext uri="{FF2B5EF4-FFF2-40B4-BE49-F238E27FC236}">
                <a16:creationId xmlns:a16="http://schemas.microsoft.com/office/drawing/2014/main" xmlns="" id="{755D445C-0496-4F2B-B84F-7668FA91A9D5}"/>
              </a:ext>
            </a:extLst>
          </p:cNvPr>
          <p:cNvSpPr/>
          <p:nvPr/>
        </p:nvSpPr>
        <p:spPr>
          <a:xfrm>
            <a:off x="1825869" y="8337397"/>
            <a:ext cx="4926269" cy="600164"/>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2700000" scaled="1"/>
            <a:tileRect/>
          </a:gradFill>
          <a:ln w="28575">
            <a:solidFill>
              <a:srgbClr val="FF0000"/>
            </a:solidFill>
            <a:prstDash val="solid"/>
          </a:ln>
        </p:spPr>
        <p:txBody>
          <a:bodyPr wrap="square">
            <a:spAutoFit/>
          </a:bodyPr>
          <a:lstStyle/>
          <a:p>
            <a:pPr algn="just"/>
            <a:r>
              <a:rPr lang="en-US" sz="1100" dirty="0"/>
              <a:t>The group 0 elements, the noble gases, are all unreactive non-metal gases. They show trends in their physical properties. Their uses depend on their inertness, low density and non-flammability.</a:t>
            </a:r>
          </a:p>
        </p:txBody>
      </p:sp>
    </p:spTree>
    <p:extLst>
      <p:ext uri="{BB962C8B-B14F-4D97-AF65-F5344CB8AC3E}">
        <p14:creationId xmlns:p14="http://schemas.microsoft.com/office/powerpoint/2010/main" val="261291581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10543</TotalTime>
  <Words>230</Words>
  <Application>Microsoft Office PowerPoint</Application>
  <PresentationFormat>On-screen Show (4:3)</PresentationFormat>
  <Paragraphs>14</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Comic Sans MS</vt:lpstr>
      <vt:lpstr>Office Theme</vt:lpstr>
      <vt:lpstr>The Periodic Table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Lac Operon</dc:title>
  <dc:creator>Chalky Chalk</dc:creator>
  <cp:lastModifiedBy>Darlene Mcrae</cp:lastModifiedBy>
  <cp:revision>57</cp:revision>
  <dcterms:created xsi:type="dcterms:W3CDTF">2019-02-02T18:17:28Z</dcterms:created>
  <dcterms:modified xsi:type="dcterms:W3CDTF">2020-06-06T14:13:02Z</dcterms:modified>
</cp:coreProperties>
</file>