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8" r:id="rId1"/>
  </p:sldMasterIdLst>
  <p:notesMasterIdLst>
    <p:notesMasterId r:id="rId32"/>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 id="279" r:id="rId22"/>
    <p:sldId id="280" r:id="rId23"/>
    <p:sldId id="281" r:id="rId24"/>
    <p:sldId id="283" r:id="rId25"/>
    <p:sldId id="286" r:id="rId26"/>
    <p:sldId id="287" r:id="rId27"/>
    <p:sldId id="288" r:id="rId28"/>
    <p:sldId id="289" r:id="rId29"/>
    <p:sldId id="290" r:id="rId30"/>
    <p:sldId id="29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0"/>
    <p:restoredTop sz="94613"/>
  </p:normalViewPr>
  <p:slideViewPr>
    <p:cSldViewPr snapToGrid="0" snapToObjects="1">
      <p:cViewPr>
        <p:scale>
          <a:sx n="111" d="100"/>
          <a:sy n="111" d="100"/>
        </p:scale>
        <p:origin x="560"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9DF450-4B89-0746-AD9E-8440EE3190C1}" type="datetimeFigureOut">
              <a:rPr lang="en-US" smtClean="0"/>
              <a:t>9/12/18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FDCFA9-AC52-2241-B553-EFE9F33A022A}" type="slidenum">
              <a:rPr lang="en-US" smtClean="0"/>
              <a:t>‹#›</a:t>
            </a:fld>
            <a:endParaRPr lang="en-US"/>
          </a:p>
        </p:txBody>
      </p:sp>
    </p:spTree>
    <p:extLst>
      <p:ext uri="{BB962C8B-B14F-4D97-AF65-F5344CB8AC3E}">
        <p14:creationId xmlns:p14="http://schemas.microsoft.com/office/powerpoint/2010/main" val="171947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b="0" dirty="0"/>
          </a:p>
        </p:txBody>
      </p:sp>
      <p:sp>
        <p:nvSpPr>
          <p:cNvPr id="4" name="Slide Number Placeholder 3"/>
          <p:cNvSpPr>
            <a:spLocks noGrp="1"/>
          </p:cNvSpPr>
          <p:nvPr>
            <p:ph type="sldNum" sz="quarter" idx="10"/>
          </p:nvPr>
        </p:nvSpPr>
        <p:spPr/>
        <p:txBody>
          <a:bodyPr/>
          <a:lstStyle/>
          <a:p>
            <a:pPr>
              <a:defRPr/>
            </a:pPr>
            <a:fld id="{D50C419C-6C2E-412A-ACE0-271A07BAC3C3}"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r>
              <a:rPr lang="en-US" dirty="0"/>
              <a:t>Copyright © 2016 by Nelson Education Ltd.</a:t>
            </a:r>
          </a:p>
        </p:txBody>
      </p:sp>
    </p:spTree>
    <p:extLst>
      <p:ext uri="{BB962C8B-B14F-4D97-AF65-F5344CB8AC3E}">
        <p14:creationId xmlns:p14="http://schemas.microsoft.com/office/powerpoint/2010/main" val="1554480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de-DE" dirty="0"/>
              <a:t>Questions</a:t>
            </a:r>
            <a:r>
              <a:rPr lang="de-DE" baseline="0" dirty="0"/>
              <a:t> about p</a:t>
            </a:r>
            <a:r>
              <a:rPr lang="de-DE" dirty="0"/>
              <a:t>ersonal data such as birth date, marital status, height, weight, national origin, health, and religious affliations cannot be legally asked by recruiters. They are legally barred from asking for such information.</a:t>
            </a:r>
          </a:p>
          <a:p>
            <a:pPr eaLnBrk="1" hangingPunct="1"/>
            <a:r>
              <a:rPr lang="de-DE" dirty="0"/>
              <a:t>Listing references directly on a résumé takes up valuable space. Recruiters prefer that you bring to the interview a list of individuals willing to discuss your qualifications. </a:t>
            </a:r>
            <a:endParaRPr lang="de-DE" baseline="0" dirty="0"/>
          </a:p>
        </p:txBody>
      </p:sp>
      <p:sp>
        <p:nvSpPr>
          <p:cNvPr id="4" name="Footer Placeholder 3"/>
          <p:cNvSpPr>
            <a:spLocks noGrp="1"/>
          </p:cNvSpPr>
          <p:nvPr>
            <p:ph type="ftr" sz="quarter" idx="10"/>
          </p:nvPr>
        </p:nvSpPr>
        <p:spPr/>
        <p:txBody>
          <a:bodyPr/>
          <a:lstStyle/>
          <a:p>
            <a:pPr>
              <a:defRPr/>
            </a:pPr>
            <a:r>
              <a:rPr lang="en-US" dirty="0"/>
              <a:t>Copyright © 2016 by Nelson Education Ltd.</a:t>
            </a:r>
          </a:p>
        </p:txBody>
      </p:sp>
      <p:sp>
        <p:nvSpPr>
          <p:cNvPr id="5" name="Slide Number Placeholder 4"/>
          <p:cNvSpPr>
            <a:spLocks noGrp="1"/>
          </p:cNvSpPr>
          <p:nvPr>
            <p:ph type="sldNum" sz="quarter" idx="11"/>
          </p:nvPr>
        </p:nvSpPr>
        <p:spPr/>
        <p:txBody>
          <a:bodyPr/>
          <a:lstStyle/>
          <a:p>
            <a:pPr>
              <a:defRPr/>
            </a:pPr>
            <a:fld id="{D50C419C-6C2E-412A-ACE0-271A07BAC3C3}" type="slidenum">
              <a:rPr lang="en-US" smtClean="0"/>
              <a:pPr>
                <a:defRPr/>
              </a:pPr>
              <a:t>11</a:t>
            </a:fld>
            <a:endParaRPr lang="en-US" dirty="0"/>
          </a:p>
        </p:txBody>
      </p:sp>
    </p:spTree>
    <p:extLst>
      <p:ext uri="{BB962C8B-B14F-4D97-AF65-F5344CB8AC3E}">
        <p14:creationId xmlns:p14="http://schemas.microsoft.com/office/powerpoint/2010/main" val="1942305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343400"/>
          </a:xfrm>
        </p:spPr>
        <p:txBody>
          <a:bodyPr/>
          <a:lstStyle/>
          <a:p>
            <a:pPr eaLnBrk="1" hangingPunct="1"/>
            <a:r>
              <a:rPr lang="en-CA" sz="1200" dirty="0"/>
              <a:t>Hiring managers want candidates who are motivated, qualified, and a good fit for the position.</a:t>
            </a:r>
          </a:p>
          <a:p>
            <a:pPr eaLnBrk="1" hangingPunct="1"/>
            <a:r>
              <a:rPr lang="en-CA" sz="1200" dirty="0"/>
              <a:t>One-on-one interviews: expect to sit down with a company representative and talk about the job and your qualifications.</a:t>
            </a:r>
          </a:p>
          <a:p>
            <a:pPr eaLnBrk="1" hangingPunct="1"/>
            <a:r>
              <a:rPr lang="en-CA" sz="1200" dirty="0"/>
              <a:t>Panel interviews: are usually conducted by people who will be your supervisors and colleagues. Interviewers take turns asking questions. They are advantageous because they save time and show you how the staff works together. Keep eye contact with the questioner and with the others. Try to take notes during the interview so that you can remember each person’s questions and what was important to that individual.</a:t>
            </a:r>
          </a:p>
          <a:p>
            <a:pPr eaLnBrk="1" hangingPunct="1"/>
            <a:r>
              <a:rPr lang="en-CA" sz="1200" dirty="0"/>
              <a:t>Group interviews: occur when a company interviews several candidates for the same position at the same time. Some employers use this technique to measure leadership skills and communication styles. Stay focused on the interviewer and treat the others candidates with respect.</a:t>
            </a:r>
          </a:p>
          <a:p>
            <a:pPr eaLnBrk="1" hangingPunct="1"/>
            <a:r>
              <a:rPr lang="en-CA" sz="1200" dirty="0"/>
              <a:t>Sequential interviews: allow a candidate to meet with two or more interviewers on a one-on-one basis over several hours or days. Don’t assume that any interviewer knows what was said in a previous interview.</a:t>
            </a:r>
          </a:p>
          <a:p>
            <a:pPr eaLnBrk="1" hangingPunct="1"/>
            <a:r>
              <a:rPr lang="en-CA" sz="1200" dirty="0"/>
              <a:t>Stress interviews: may be forced to wait a long time before being greeted by the interviewer. May be given a test with an impossible time limit, be treated rudely by one or more of the interviewers, or have interviewers ask questions at a rapid rate. Remain calm and give carefully considered answers.</a:t>
            </a:r>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13</a:t>
            </a:fld>
            <a:endParaRPr lang="en-US" dirty="0"/>
          </a:p>
        </p:txBody>
      </p:sp>
    </p:spTree>
    <p:extLst>
      <p:ext uri="{BB962C8B-B14F-4D97-AF65-F5344CB8AC3E}">
        <p14:creationId xmlns:p14="http://schemas.microsoft.com/office/powerpoint/2010/main" val="1957173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14</a:t>
            </a:fld>
            <a:endParaRPr lang="en-US" dirty="0"/>
          </a:p>
        </p:txBody>
      </p:sp>
    </p:spTree>
    <p:extLst>
      <p:ext uri="{BB962C8B-B14F-4D97-AF65-F5344CB8AC3E}">
        <p14:creationId xmlns:p14="http://schemas.microsoft.com/office/powerpoint/2010/main" val="23288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15</a:t>
            </a:fld>
            <a:endParaRPr lang="en-US" dirty="0"/>
          </a:p>
        </p:txBody>
      </p:sp>
    </p:spTree>
    <p:extLst>
      <p:ext uri="{BB962C8B-B14F-4D97-AF65-F5344CB8AC3E}">
        <p14:creationId xmlns:p14="http://schemas.microsoft.com/office/powerpoint/2010/main" val="1669900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16</a:t>
            </a:fld>
            <a:endParaRPr lang="en-US" dirty="0"/>
          </a:p>
        </p:txBody>
      </p:sp>
    </p:spTree>
    <p:extLst>
      <p:ext uri="{BB962C8B-B14F-4D97-AF65-F5344CB8AC3E}">
        <p14:creationId xmlns:p14="http://schemas.microsoft.com/office/powerpoint/2010/main" val="55843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de-DE" dirty="0"/>
              <a:t>Take time to research the target company; learn about its goals, customers, competitors, reputation, size, history, and so forth. To locate inside information,</a:t>
            </a:r>
            <a:r>
              <a:rPr lang="de-DE" baseline="0" dirty="0"/>
              <a:t> use social media sources, such as LinkedIn and Twitter. </a:t>
            </a:r>
            <a:r>
              <a:rPr lang="de-DE" i="1" baseline="0" dirty="0"/>
              <a:t>Like</a:t>
            </a:r>
            <a:r>
              <a:rPr lang="de-DE" baseline="0" dirty="0"/>
              <a:t> the company on Facebook, and comment shrewdly on the organization</a:t>
            </a:r>
            <a:r>
              <a:rPr lang="en-CA" dirty="0"/>
              <a:t>’</a:t>
            </a:r>
            <a:r>
              <a:rPr lang="de-DE" baseline="0" dirty="0"/>
              <a:t>s status updates and other posts. Check out employee review websites, such as Glassdoor and TheFit. Use online tools such as InTheDoor and LinkedIn</a:t>
            </a:r>
            <a:r>
              <a:rPr lang="en-CA" dirty="0"/>
              <a:t>’</a:t>
            </a:r>
            <a:r>
              <a:rPr lang="de-DE" baseline="0" dirty="0"/>
              <a:t>s Job Insider toolbar to discover if you know someone who already works at the company. </a:t>
            </a:r>
            <a:endParaRPr lang="de-DE" dirty="0"/>
          </a:p>
          <a:p>
            <a:pPr eaLnBrk="1" hangingPunct="1"/>
            <a:r>
              <a:rPr lang="de-DE" dirty="0"/>
              <a:t>Blogs are good sources for company research. Many employees maintain formal and informal blogs where they share anecdotes and information about their employers.</a:t>
            </a:r>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17</a:t>
            </a:fld>
            <a:endParaRPr lang="en-US" dirty="0"/>
          </a:p>
        </p:txBody>
      </p:sp>
    </p:spTree>
    <p:extLst>
      <p:ext uri="{BB962C8B-B14F-4D97-AF65-F5344CB8AC3E}">
        <p14:creationId xmlns:p14="http://schemas.microsoft.com/office/powerpoint/2010/main" val="711355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18</a:t>
            </a:fld>
            <a:endParaRPr lang="en-US" dirty="0"/>
          </a:p>
        </p:txBody>
      </p:sp>
    </p:spTree>
    <p:extLst>
      <p:ext uri="{BB962C8B-B14F-4D97-AF65-F5344CB8AC3E}">
        <p14:creationId xmlns:p14="http://schemas.microsoft.com/office/powerpoint/2010/main" val="1622739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19</a:t>
            </a:fld>
            <a:endParaRPr lang="en-US" dirty="0"/>
          </a:p>
        </p:txBody>
      </p:sp>
    </p:spTree>
    <p:extLst>
      <p:ext uri="{BB962C8B-B14F-4D97-AF65-F5344CB8AC3E}">
        <p14:creationId xmlns:p14="http://schemas.microsoft.com/office/powerpoint/2010/main" val="546491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AD515FEC-F4FB-4DA2-BC8F-726C8ABF2BCF}" type="slidenum">
              <a:rPr lang="en-US" smtClean="0"/>
              <a:pPr>
                <a:defRPr/>
              </a:pPr>
              <a:t>20</a:t>
            </a:fld>
            <a:endParaRPr lang="en-US" dirty="0"/>
          </a:p>
        </p:txBody>
      </p:sp>
      <p:sp>
        <p:nvSpPr>
          <p:cNvPr id="5" name="Footer Placeholder 4"/>
          <p:cNvSpPr>
            <a:spLocks noGrp="1"/>
          </p:cNvSpPr>
          <p:nvPr>
            <p:ph type="ftr" sz="quarter" idx="11"/>
          </p:nvPr>
        </p:nvSpPr>
        <p:spPr/>
        <p:txBody>
          <a:bodyPr/>
          <a:lstStyle/>
          <a:p>
            <a:pPr>
              <a:defRPr/>
            </a:pPr>
            <a:r>
              <a:rPr lang="en-US"/>
              <a:t>Copyright © 2016 by Nelson Education Ltd.</a:t>
            </a:r>
            <a:endParaRPr lang="en-US" dirty="0"/>
          </a:p>
        </p:txBody>
      </p:sp>
    </p:spTree>
    <p:extLst>
      <p:ext uri="{BB962C8B-B14F-4D97-AF65-F5344CB8AC3E}">
        <p14:creationId xmlns:p14="http://schemas.microsoft.com/office/powerpoint/2010/main" val="1972950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21</a:t>
            </a:fld>
            <a:endParaRPr lang="en-US" dirty="0"/>
          </a:p>
        </p:txBody>
      </p:sp>
    </p:spTree>
    <p:extLst>
      <p:ext uri="{BB962C8B-B14F-4D97-AF65-F5344CB8AC3E}">
        <p14:creationId xmlns:p14="http://schemas.microsoft.com/office/powerpoint/2010/main" val="1953692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goal of the résumé is to win the interview. Having a current résumé makes you look well organized and professional, ready for the unexpected employment opportunity. </a:t>
            </a:r>
          </a:p>
          <a:p>
            <a:r>
              <a:rPr lang="en-CA" dirty="0"/>
              <a:t>Recruiters may say they prefer one-page résumés, but many choose to interview candidates with longer résumés.</a:t>
            </a:r>
            <a:endParaRPr lang="en-CA" b="1" dirty="0"/>
          </a:p>
          <a:p>
            <a:r>
              <a:rPr lang="en-CA" dirty="0"/>
              <a:t>Career objectives are most appropriate for specific, targeted positions; they may limit a broader job search. Your objective should focus on your employer’s needs. It should be written from the employer’s perspective. Careful that your objective doesn’t downplay your talents. Try to limit your objective to no more than three lines. Avoid using complete sentences and the pronoun </a:t>
            </a:r>
            <a:r>
              <a:rPr lang="en-CA" i="1" dirty="0"/>
              <a:t>I.</a:t>
            </a:r>
          </a:p>
        </p:txBody>
      </p:sp>
      <p:sp>
        <p:nvSpPr>
          <p:cNvPr id="4" name="Footer Placeholder 3"/>
          <p:cNvSpPr>
            <a:spLocks noGrp="1"/>
          </p:cNvSpPr>
          <p:nvPr>
            <p:ph type="ftr" sz="quarter" idx="10"/>
          </p:nvPr>
        </p:nvSpPr>
        <p:spPr/>
        <p:txBody>
          <a:bodyPr/>
          <a:lstStyle/>
          <a:p>
            <a:pPr>
              <a:defRPr/>
            </a:pPr>
            <a:r>
              <a:rPr lang="en-US" dirty="0"/>
              <a:t>Copyright © 2016 by Nelson Education Ltd.</a:t>
            </a:r>
          </a:p>
        </p:txBody>
      </p:sp>
      <p:sp>
        <p:nvSpPr>
          <p:cNvPr id="5" name="Slide Number Placeholder 4"/>
          <p:cNvSpPr>
            <a:spLocks noGrp="1"/>
          </p:cNvSpPr>
          <p:nvPr>
            <p:ph type="sldNum" sz="quarter" idx="11"/>
          </p:nvPr>
        </p:nvSpPr>
        <p:spPr/>
        <p:txBody>
          <a:bodyPr/>
          <a:lstStyle/>
          <a:p>
            <a:pPr>
              <a:defRPr/>
            </a:pPr>
            <a:fld id="{D50C419C-6C2E-412A-ACE0-271A07BAC3C3}" type="slidenum">
              <a:rPr lang="en-US" smtClean="0"/>
              <a:pPr>
                <a:defRPr/>
              </a:pPr>
              <a:t>3</a:t>
            </a:fld>
            <a:endParaRPr lang="en-US" dirty="0"/>
          </a:p>
        </p:txBody>
      </p:sp>
    </p:spTree>
    <p:extLst>
      <p:ext uri="{BB962C8B-B14F-4D97-AF65-F5344CB8AC3E}">
        <p14:creationId xmlns:p14="http://schemas.microsoft.com/office/powerpoint/2010/main" val="738175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22</a:t>
            </a:fld>
            <a:endParaRPr lang="en-US" dirty="0"/>
          </a:p>
        </p:txBody>
      </p:sp>
    </p:spTree>
    <p:extLst>
      <p:ext uri="{BB962C8B-B14F-4D97-AF65-F5344CB8AC3E}">
        <p14:creationId xmlns:p14="http://schemas.microsoft.com/office/powerpoint/2010/main" val="174146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You have already sent nonverbal messages to your interviewer by arriving on time, being courteous, dressing professionally, and greeting the receptionist confidently.</a:t>
            </a:r>
          </a:p>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23</a:t>
            </a:fld>
            <a:endParaRPr lang="en-US" dirty="0"/>
          </a:p>
        </p:txBody>
      </p:sp>
    </p:spTree>
    <p:extLst>
      <p:ext uri="{BB962C8B-B14F-4D97-AF65-F5344CB8AC3E}">
        <p14:creationId xmlns:p14="http://schemas.microsoft.com/office/powerpoint/2010/main" val="1078271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worst thing you can do is to say “No,” which suggests that you are not interested in the position. Instead, ask questions that will help you gain information and will impress the interviewer with your thoughtfulness and interest in the position. </a:t>
            </a:r>
          </a:p>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24</a:t>
            </a:fld>
            <a:endParaRPr lang="en-US" dirty="0"/>
          </a:p>
        </p:txBody>
      </p:sp>
    </p:spTree>
    <p:extLst>
      <p:ext uri="{BB962C8B-B14F-4D97-AF65-F5344CB8AC3E}">
        <p14:creationId xmlns:p14="http://schemas.microsoft.com/office/powerpoint/2010/main" val="13060536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When you end the interview, summarize your strongest qualifications, thank the interviewer(s), and ask for the interviewer(s)’s card(s).</a:t>
            </a:r>
          </a:p>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25</a:t>
            </a:fld>
            <a:endParaRPr lang="en-US" dirty="0"/>
          </a:p>
        </p:txBody>
      </p:sp>
    </p:spTree>
    <p:extLst>
      <p:ext uri="{BB962C8B-B14F-4D97-AF65-F5344CB8AC3E}">
        <p14:creationId xmlns:p14="http://schemas.microsoft.com/office/powerpoint/2010/main" val="1147185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 follow-up thank-you letter shows your good manners and your enthusiasm for the job</a:t>
            </a:r>
            <a:r>
              <a:rPr lang="en-CA" b="1" dirty="0"/>
              <a:t>. </a:t>
            </a:r>
          </a:p>
          <a:p>
            <a:r>
              <a:rPr lang="en-CA" dirty="0"/>
              <a:t>Thoughtful candidates alert the people who are acting as references so that they will be prepared to be contacted by the target company. You should have already asked permission to use these individuals as references, and you should have supplied them with a copy of your résumé and information about the types of positions you are seeking.</a:t>
            </a:r>
          </a:p>
          <a:p>
            <a:pPr marL="0" marR="0" indent="0" algn="l" defTabSz="914400" rtl="0" eaLnBrk="0" fontAlgn="base" latinLnBrk="0" hangingPunct="0">
              <a:lnSpc>
                <a:spcPct val="100000"/>
              </a:lnSpc>
              <a:spcBef>
                <a:spcPct val="30000"/>
              </a:spcBef>
              <a:spcAft>
                <a:spcPct val="0"/>
              </a:spcAft>
              <a:buClrTx/>
              <a:buSzTx/>
              <a:buFontTx/>
              <a:buNone/>
              <a:tabLst/>
              <a:defRPr/>
            </a:pPr>
            <a:r>
              <a:rPr lang="en-CA" dirty="0"/>
              <a:t>If you don’t hear from the interviewer within five days, or at the specified time, call him or her. Don’t harass the interviewer and don’t force a decision. If you don’t hear back from an employer within several days after following up, it’s best to assume that you didn’t get the job and to continue with your job search.</a:t>
            </a:r>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26</a:t>
            </a:fld>
            <a:endParaRPr lang="en-US" dirty="0"/>
          </a:p>
        </p:txBody>
      </p:sp>
    </p:spTree>
    <p:extLst>
      <p:ext uri="{BB962C8B-B14F-4D97-AF65-F5344CB8AC3E}">
        <p14:creationId xmlns:p14="http://schemas.microsoft.com/office/powerpoint/2010/main" val="4559152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27</a:t>
            </a:fld>
            <a:endParaRPr lang="en-US" dirty="0"/>
          </a:p>
        </p:txBody>
      </p:sp>
    </p:spTree>
    <p:extLst>
      <p:ext uri="{BB962C8B-B14F-4D97-AF65-F5344CB8AC3E}">
        <p14:creationId xmlns:p14="http://schemas.microsoft.com/office/powerpoint/2010/main" val="20623402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Footer Placeholder 3"/>
          <p:cNvSpPr>
            <a:spLocks noGrp="1"/>
          </p:cNvSpPr>
          <p:nvPr>
            <p:ph type="ftr" sz="quarter" idx="10"/>
          </p:nvPr>
        </p:nvSpPr>
        <p:spPr/>
        <p:txBody>
          <a:bodyPr/>
          <a:lstStyle/>
          <a:p>
            <a:pPr>
              <a:defRPr/>
            </a:pPr>
            <a:r>
              <a:rPr lang="en-US"/>
              <a:t>Copyright © 2016 by Nelson Education Ltd.</a:t>
            </a:r>
            <a:endParaRPr lang="en-US" dirty="0"/>
          </a:p>
        </p:txBody>
      </p:sp>
      <p:sp>
        <p:nvSpPr>
          <p:cNvPr id="5" name="Slide Number Placeholder 4"/>
          <p:cNvSpPr>
            <a:spLocks noGrp="1"/>
          </p:cNvSpPr>
          <p:nvPr>
            <p:ph type="sldNum" sz="quarter" idx="11"/>
          </p:nvPr>
        </p:nvSpPr>
        <p:spPr/>
        <p:txBody>
          <a:bodyPr/>
          <a:lstStyle/>
          <a:p>
            <a:pPr>
              <a:defRPr/>
            </a:pPr>
            <a:fld id="{AD515FEC-F4FB-4DA2-BC8F-726C8ABF2BCF}" type="slidenum">
              <a:rPr lang="en-US" smtClean="0"/>
              <a:pPr>
                <a:defRPr/>
              </a:pPr>
              <a:t>28</a:t>
            </a:fld>
            <a:endParaRPr lang="en-US" dirty="0"/>
          </a:p>
        </p:txBody>
      </p:sp>
    </p:spTree>
    <p:extLst>
      <p:ext uri="{BB962C8B-B14F-4D97-AF65-F5344CB8AC3E}">
        <p14:creationId xmlns:p14="http://schemas.microsoft.com/office/powerpoint/2010/main" val="2006528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 “summary of qualifications” section lists your most impressive accomplishments and qualifications in one concise bulleted list. </a:t>
            </a:r>
          </a:p>
          <a:p>
            <a:endParaRPr lang="en-CA" dirty="0"/>
          </a:p>
        </p:txBody>
      </p:sp>
      <p:sp>
        <p:nvSpPr>
          <p:cNvPr id="4" name="Footer Placeholder 3"/>
          <p:cNvSpPr>
            <a:spLocks noGrp="1"/>
          </p:cNvSpPr>
          <p:nvPr>
            <p:ph type="ftr" sz="quarter" idx="10"/>
          </p:nvPr>
        </p:nvSpPr>
        <p:spPr/>
        <p:txBody>
          <a:bodyPr/>
          <a:lstStyle/>
          <a:p>
            <a:pPr>
              <a:defRPr/>
            </a:pPr>
            <a:r>
              <a:rPr lang="en-US" dirty="0"/>
              <a:t>Copyright © 2016 by Nelson Education Ltd.</a:t>
            </a:r>
          </a:p>
        </p:txBody>
      </p:sp>
      <p:sp>
        <p:nvSpPr>
          <p:cNvPr id="5" name="Slide Number Placeholder 4"/>
          <p:cNvSpPr>
            <a:spLocks noGrp="1"/>
          </p:cNvSpPr>
          <p:nvPr>
            <p:ph type="sldNum" sz="quarter" idx="11"/>
          </p:nvPr>
        </p:nvSpPr>
        <p:spPr/>
        <p:txBody>
          <a:bodyPr/>
          <a:lstStyle/>
          <a:p>
            <a:pPr>
              <a:defRPr/>
            </a:pPr>
            <a:fld id="{D50C419C-6C2E-412A-ACE0-271A07BAC3C3}" type="slidenum">
              <a:rPr lang="en-US" smtClean="0"/>
              <a:pPr>
                <a:defRPr/>
              </a:pPr>
              <a:t>4</a:t>
            </a:fld>
            <a:endParaRPr lang="en-US" dirty="0"/>
          </a:p>
        </p:txBody>
      </p:sp>
    </p:spTree>
    <p:extLst>
      <p:ext uri="{BB962C8B-B14F-4D97-AF65-F5344CB8AC3E}">
        <p14:creationId xmlns:p14="http://schemas.microsoft.com/office/powerpoint/2010/main" val="1151411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education section shows degrees and diplomas and GPA but does not list all courses a job applicant has taken. Refer to courses only if you can relate them to the position sought. </a:t>
            </a:r>
          </a:p>
          <a:p>
            <a:r>
              <a:rPr lang="en-CA" dirty="0"/>
              <a:t>If your GPA is low, you may choose to omit it. However, many employers assume your GPA is lower than 3.0 if you omit it. </a:t>
            </a:r>
          </a:p>
          <a:p>
            <a:endParaRPr lang="en-CA" dirty="0"/>
          </a:p>
        </p:txBody>
      </p:sp>
      <p:sp>
        <p:nvSpPr>
          <p:cNvPr id="4" name="Footer Placeholder 3"/>
          <p:cNvSpPr>
            <a:spLocks noGrp="1"/>
          </p:cNvSpPr>
          <p:nvPr>
            <p:ph type="ftr" sz="quarter" idx="10"/>
          </p:nvPr>
        </p:nvSpPr>
        <p:spPr/>
        <p:txBody>
          <a:bodyPr/>
          <a:lstStyle/>
          <a:p>
            <a:pPr>
              <a:defRPr/>
            </a:pPr>
            <a:r>
              <a:rPr lang="en-US" dirty="0"/>
              <a:t>Copyright © 2016 by Nelson Education Ltd.</a:t>
            </a:r>
          </a:p>
        </p:txBody>
      </p:sp>
      <p:sp>
        <p:nvSpPr>
          <p:cNvPr id="5" name="Slide Number Placeholder 4"/>
          <p:cNvSpPr>
            <a:spLocks noGrp="1"/>
          </p:cNvSpPr>
          <p:nvPr>
            <p:ph type="sldNum" sz="quarter" idx="11"/>
          </p:nvPr>
        </p:nvSpPr>
        <p:spPr/>
        <p:txBody>
          <a:bodyPr/>
          <a:lstStyle/>
          <a:p>
            <a:pPr>
              <a:defRPr/>
            </a:pPr>
            <a:fld id="{D50C419C-6C2E-412A-ACE0-271A07BAC3C3}" type="slidenum">
              <a:rPr lang="en-US" smtClean="0"/>
              <a:pPr>
                <a:defRPr/>
              </a:pPr>
              <a:t>5</a:t>
            </a:fld>
            <a:endParaRPr lang="en-US" dirty="0"/>
          </a:p>
        </p:txBody>
      </p:sp>
    </p:spTree>
    <p:extLst>
      <p:ext uri="{BB962C8B-B14F-4D97-AF65-F5344CB8AC3E}">
        <p14:creationId xmlns:p14="http://schemas.microsoft.com/office/powerpoint/2010/main" val="368386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CA" dirty="0"/>
              <a:t>When your work experience is significant and relevant to the position sought, this information should appear before education. List your most recent employment first and work backward. Your résumé may be selective, but time gaps in your employment history will probably be questioned in the interview. </a:t>
            </a:r>
          </a:p>
          <a:p>
            <a:pPr marL="171450" indent="-171450">
              <a:buFont typeface="Arial" pitchFamily="34" charset="0"/>
              <a:buChar char="•"/>
            </a:pPr>
            <a:r>
              <a:rPr lang="en-CA" dirty="0"/>
              <a:t>Describe your employment achievements concisely but concretely. Avoid generalities; be specific. Your employment achievements and job duties will be easier to read if you place them in bulleted lists. Avoid using the pronouns </a:t>
            </a:r>
            <a:r>
              <a:rPr lang="en-CA" i="1" dirty="0"/>
              <a:t>I, me, </a:t>
            </a:r>
            <a:r>
              <a:rPr lang="en-CA" i="0" dirty="0"/>
              <a:t>and </a:t>
            </a:r>
            <a:r>
              <a:rPr lang="en-CA" i="1" dirty="0"/>
              <a:t>my. </a:t>
            </a:r>
            <a:r>
              <a:rPr lang="en-CA" dirty="0"/>
              <a:t>Select work experiences and achievements that illustrate your initiative, dependability, responsibility, resourcefulness, flexibility, and leadership.</a:t>
            </a:r>
          </a:p>
        </p:txBody>
      </p:sp>
      <p:sp>
        <p:nvSpPr>
          <p:cNvPr id="4" name="Footer Placeholder 3"/>
          <p:cNvSpPr>
            <a:spLocks noGrp="1"/>
          </p:cNvSpPr>
          <p:nvPr>
            <p:ph type="ftr" sz="quarter" idx="10"/>
          </p:nvPr>
        </p:nvSpPr>
        <p:spPr/>
        <p:txBody>
          <a:bodyPr/>
          <a:lstStyle/>
          <a:p>
            <a:pPr>
              <a:defRPr/>
            </a:pPr>
            <a:r>
              <a:rPr lang="en-US" dirty="0"/>
              <a:t>Copyright © 2016 by Nelson Education Ltd.</a:t>
            </a:r>
          </a:p>
        </p:txBody>
      </p:sp>
      <p:sp>
        <p:nvSpPr>
          <p:cNvPr id="5" name="Slide Number Placeholder 4"/>
          <p:cNvSpPr>
            <a:spLocks noGrp="1"/>
          </p:cNvSpPr>
          <p:nvPr>
            <p:ph type="sldNum" sz="quarter" idx="11"/>
          </p:nvPr>
        </p:nvSpPr>
        <p:spPr/>
        <p:txBody>
          <a:bodyPr/>
          <a:lstStyle/>
          <a:p>
            <a:pPr>
              <a:defRPr/>
            </a:pPr>
            <a:fld id="{D50C419C-6C2E-412A-ACE0-271A07BAC3C3}" type="slidenum">
              <a:rPr lang="en-US" smtClean="0"/>
              <a:pPr>
                <a:defRPr/>
              </a:pPr>
              <a:t>6</a:t>
            </a:fld>
            <a:endParaRPr lang="en-US" dirty="0"/>
          </a:p>
        </p:txBody>
      </p:sp>
    </p:spTree>
    <p:extLst>
      <p:ext uri="{BB962C8B-B14F-4D97-AF65-F5344CB8AC3E}">
        <p14:creationId xmlns:p14="http://schemas.microsoft.com/office/powerpoint/2010/main" val="1902636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Use action verbs in statements that quantify achievements.</a:t>
            </a:r>
          </a:p>
          <a:p>
            <a:endParaRPr lang="en-CA" dirty="0"/>
          </a:p>
        </p:txBody>
      </p:sp>
      <p:sp>
        <p:nvSpPr>
          <p:cNvPr id="4" name="Footer Placeholder 3"/>
          <p:cNvSpPr>
            <a:spLocks noGrp="1"/>
          </p:cNvSpPr>
          <p:nvPr>
            <p:ph type="ftr" sz="quarter" idx="10"/>
          </p:nvPr>
        </p:nvSpPr>
        <p:spPr/>
        <p:txBody>
          <a:bodyPr/>
          <a:lstStyle/>
          <a:p>
            <a:pPr>
              <a:defRPr/>
            </a:pPr>
            <a:r>
              <a:rPr lang="en-US" dirty="0"/>
              <a:t>Copyright © 2016 by Nelson Education Ltd.</a:t>
            </a:r>
          </a:p>
        </p:txBody>
      </p:sp>
      <p:sp>
        <p:nvSpPr>
          <p:cNvPr id="5" name="Slide Number Placeholder 4"/>
          <p:cNvSpPr>
            <a:spLocks noGrp="1"/>
          </p:cNvSpPr>
          <p:nvPr>
            <p:ph type="sldNum" sz="quarter" idx="11"/>
          </p:nvPr>
        </p:nvSpPr>
        <p:spPr/>
        <p:txBody>
          <a:bodyPr/>
          <a:lstStyle/>
          <a:p>
            <a:pPr>
              <a:defRPr/>
            </a:pPr>
            <a:fld id="{D50C419C-6C2E-412A-ACE0-271A07BAC3C3}" type="slidenum">
              <a:rPr lang="en-US" smtClean="0"/>
              <a:pPr>
                <a:defRPr/>
              </a:pPr>
              <a:t>7</a:t>
            </a:fld>
            <a:endParaRPr lang="en-US" dirty="0"/>
          </a:p>
        </p:txBody>
      </p:sp>
    </p:spTree>
    <p:extLst>
      <p:ext uri="{BB962C8B-B14F-4D97-AF65-F5344CB8AC3E}">
        <p14:creationId xmlns:p14="http://schemas.microsoft.com/office/powerpoint/2010/main" val="893464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Recruiters want to know specifically what you can do for their companies. List your special skills. Include your ability to use the Web, software programs, social media, office equipment, and communication technology tools. If you speak a foreign language or use sign language, include it on your résumé. Describe proficiencies you have acquired through training and experience. </a:t>
            </a:r>
          </a:p>
          <a:p>
            <a:endParaRPr lang="en-CA" dirty="0"/>
          </a:p>
        </p:txBody>
      </p:sp>
      <p:sp>
        <p:nvSpPr>
          <p:cNvPr id="4" name="Footer Placeholder 3"/>
          <p:cNvSpPr>
            <a:spLocks noGrp="1"/>
          </p:cNvSpPr>
          <p:nvPr>
            <p:ph type="ftr" sz="quarter" idx="10"/>
          </p:nvPr>
        </p:nvSpPr>
        <p:spPr/>
        <p:txBody>
          <a:bodyPr/>
          <a:lstStyle/>
          <a:p>
            <a:pPr>
              <a:defRPr/>
            </a:pPr>
            <a:r>
              <a:rPr lang="en-US" dirty="0"/>
              <a:t>Copyright © 2016 by Nelson Education Ltd.</a:t>
            </a:r>
          </a:p>
        </p:txBody>
      </p:sp>
      <p:sp>
        <p:nvSpPr>
          <p:cNvPr id="5" name="Slide Number Placeholder 4"/>
          <p:cNvSpPr>
            <a:spLocks noGrp="1"/>
          </p:cNvSpPr>
          <p:nvPr>
            <p:ph type="sldNum" sz="quarter" idx="11"/>
          </p:nvPr>
        </p:nvSpPr>
        <p:spPr/>
        <p:txBody>
          <a:bodyPr/>
          <a:lstStyle/>
          <a:p>
            <a:pPr>
              <a:defRPr/>
            </a:pPr>
            <a:fld id="{D50C419C-6C2E-412A-ACE0-271A07BAC3C3}" type="slidenum">
              <a:rPr lang="en-US" smtClean="0"/>
              <a:pPr>
                <a:defRPr/>
              </a:pPr>
              <a:t>8</a:t>
            </a:fld>
            <a:endParaRPr lang="en-US" dirty="0"/>
          </a:p>
        </p:txBody>
      </p:sp>
    </p:spTree>
    <p:extLst>
      <p:ext uri="{BB962C8B-B14F-4D97-AF65-F5344CB8AC3E}">
        <p14:creationId xmlns:p14="http://schemas.microsoft.com/office/powerpoint/2010/main" val="542407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de-DE" dirty="0"/>
              <a:t>If you have three or more awards or honours, highlight them by listing them under a separate heading. If not, put them in the education or work experience section, if appropriate. Include awards, scholarships (financial and other), fellowships, dean</a:t>
            </a:r>
            <a:r>
              <a:rPr lang="en-CA" dirty="0">
                <a:latin typeface="Calibri" pitchFamily="34" charset="0"/>
                <a:cs typeface="Calibri" pitchFamily="34" charset="0"/>
              </a:rPr>
              <a:t>’</a:t>
            </a:r>
            <a:r>
              <a:rPr lang="de-DE" dirty="0"/>
              <a:t>s list, honours, recognition, commendations, and certificates. </a:t>
            </a:r>
          </a:p>
          <a:p>
            <a:endParaRPr lang="en-CA" dirty="0"/>
          </a:p>
        </p:txBody>
      </p:sp>
      <p:sp>
        <p:nvSpPr>
          <p:cNvPr id="4" name="Footer Placeholder 3"/>
          <p:cNvSpPr>
            <a:spLocks noGrp="1"/>
          </p:cNvSpPr>
          <p:nvPr>
            <p:ph type="ftr" sz="quarter" idx="10"/>
          </p:nvPr>
        </p:nvSpPr>
        <p:spPr/>
        <p:txBody>
          <a:bodyPr/>
          <a:lstStyle/>
          <a:p>
            <a:pPr>
              <a:defRPr/>
            </a:pPr>
            <a:r>
              <a:rPr lang="en-US" dirty="0"/>
              <a:t>Copyright © 2016 by Nelson Education Ltd.</a:t>
            </a:r>
          </a:p>
        </p:txBody>
      </p:sp>
      <p:sp>
        <p:nvSpPr>
          <p:cNvPr id="5" name="Slide Number Placeholder 4"/>
          <p:cNvSpPr>
            <a:spLocks noGrp="1"/>
          </p:cNvSpPr>
          <p:nvPr>
            <p:ph type="sldNum" sz="quarter" idx="11"/>
          </p:nvPr>
        </p:nvSpPr>
        <p:spPr/>
        <p:txBody>
          <a:bodyPr/>
          <a:lstStyle/>
          <a:p>
            <a:pPr>
              <a:defRPr/>
            </a:pPr>
            <a:fld id="{D50C419C-6C2E-412A-ACE0-271A07BAC3C3}" type="slidenum">
              <a:rPr lang="en-US" smtClean="0"/>
              <a:pPr>
                <a:defRPr/>
              </a:pPr>
              <a:t>9</a:t>
            </a:fld>
            <a:endParaRPr lang="en-US" dirty="0"/>
          </a:p>
        </p:txBody>
      </p:sp>
    </p:spTree>
    <p:extLst>
      <p:ext uri="{BB962C8B-B14F-4D97-AF65-F5344CB8AC3E}">
        <p14:creationId xmlns:p14="http://schemas.microsoft.com/office/powerpoint/2010/main" val="2031480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For references, consider three to five individuals, such as instructors, your current employer or previous employers, colleagues or subordinates, and</a:t>
            </a:r>
            <a:r>
              <a:rPr lang="en-CA" baseline="0" dirty="0"/>
              <a:t> other professional contacts. Ask if they would be willing to answer inquiries regarding your qualifications. Provide them with an opportunity to refuse. Do not include personal or character references such as friends, family, or neighbours. </a:t>
            </a:r>
            <a:endParaRPr lang="en-CA" dirty="0"/>
          </a:p>
        </p:txBody>
      </p:sp>
      <p:sp>
        <p:nvSpPr>
          <p:cNvPr id="4" name="Footer Placeholder 3"/>
          <p:cNvSpPr>
            <a:spLocks noGrp="1"/>
          </p:cNvSpPr>
          <p:nvPr>
            <p:ph type="ftr" sz="quarter" idx="10"/>
          </p:nvPr>
        </p:nvSpPr>
        <p:spPr/>
        <p:txBody>
          <a:bodyPr/>
          <a:lstStyle/>
          <a:p>
            <a:pPr>
              <a:defRPr/>
            </a:pPr>
            <a:r>
              <a:rPr lang="en-US" dirty="0"/>
              <a:t>Copyright © 2016 by Nelson Education Ltd.</a:t>
            </a:r>
          </a:p>
        </p:txBody>
      </p:sp>
      <p:sp>
        <p:nvSpPr>
          <p:cNvPr id="5" name="Slide Number Placeholder 4"/>
          <p:cNvSpPr>
            <a:spLocks noGrp="1"/>
          </p:cNvSpPr>
          <p:nvPr>
            <p:ph type="sldNum" sz="quarter" idx="11"/>
          </p:nvPr>
        </p:nvSpPr>
        <p:spPr/>
        <p:txBody>
          <a:bodyPr/>
          <a:lstStyle/>
          <a:p>
            <a:pPr>
              <a:defRPr/>
            </a:pPr>
            <a:fld id="{D50C419C-6C2E-412A-ACE0-271A07BAC3C3}" type="slidenum">
              <a:rPr lang="en-US" smtClean="0"/>
              <a:pPr>
                <a:defRPr/>
              </a:pPr>
              <a:t>10</a:t>
            </a:fld>
            <a:endParaRPr lang="en-US" dirty="0"/>
          </a:p>
        </p:txBody>
      </p:sp>
    </p:spTree>
    <p:extLst>
      <p:ext uri="{BB962C8B-B14F-4D97-AF65-F5344CB8AC3E}">
        <p14:creationId xmlns:p14="http://schemas.microsoft.com/office/powerpoint/2010/main" val="71819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D6DE6F7-C98F-0C47-9A83-2CDEC59D5046}" type="datetimeFigureOut">
              <a:rPr lang="en-US" smtClean="0"/>
              <a:t>9/12/18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B40-01EE-9E4D-AFB9-C05F653AA75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6DE6F7-C98F-0C47-9A83-2CDEC59D5046}" type="datetimeFigureOut">
              <a:rPr lang="en-US" smtClean="0"/>
              <a:t>9/12/18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B40-01EE-9E4D-AFB9-C05F653AA7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6DE6F7-C98F-0C47-9A83-2CDEC59D5046}" type="datetimeFigureOut">
              <a:rPr lang="en-US" smtClean="0"/>
              <a:t>9/12/18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B40-01EE-9E4D-AFB9-C05F653AA75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6DE6F7-C98F-0C47-9A83-2CDEC59D5046}" type="datetimeFigureOut">
              <a:rPr lang="en-US" smtClean="0"/>
              <a:t>9/12/18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B40-01EE-9E4D-AFB9-C05F653AA7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D6DE6F7-C98F-0C47-9A83-2CDEC59D5046}" type="datetimeFigureOut">
              <a:rPr lang="en-US" smtClean="0"/>
              <a:t>9/12/18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B40-01EE-9E4D-AFB9-C05F653AA75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CD6DE6F7-C98F-0C47-9A83-2CDEC59D5046}" type="datetimeFigureOut">
              <a:rPr lang="en-US" smtClean="0"/>
              <a:t>9/12/18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E8E2B40-01EE-9E4D-AFB9-C05F653AA75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D6DE6F7-C98F-0C47-9A83-2CDEC59D5046}" type="datetimeFigureOut">
              <a:rPr lang="en-US" smtClean="0"/>
              <a:t>9/12/18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B40-01EE-9E4D-AFB9-C05F653AA75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6DE6F7-C98F-0C47-9A83-2CDEC59D5046}" type="datetimeFigureOut">
              <a:rPr lang="en-US" smtClean="0"/>
              <a:t>9/12/18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B40-01EE-9E4D-AFB9-C05F653AA7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DE6F7-C98F-0C47-9A83-2CDEC59D5046}" type="datetimeFigureOut">
              <a:rPr lang="en-US" smtClean="0"/>
              <a:t>9/12/18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B40-01EE-9E4D-AFB9-C05F653AA7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CD6DE6F7-C98F-0C47-9A83-2CDEC59D5046}" type="datetimeFigureOut">
              <a:rPr lang="en-US" smtClean="0"/>
              <a:t>9/12/18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E8E2B40-01EE-9E4D-AFB9-C05F653AA75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D6DE6F7-C98F-0C47-9A83-2CDEC59D5046}" type="datetimeFigureOut">
              <a:rPr lang="en-US" smtClean="0"/>
              <a:t>9/12/18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E8E2B40-01EE-9E4D-AFB9-C05F653AA7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D6DE6F7-C98F-0C47-9A83-2CDEC59D5046}" type="datetimeFigureOut">
              <a:rPr lang="en-US" smtClean="0"/>
              <a:t>9/12/18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E8E2B40-01EE-9E4D-AFB9-C05F653AA75A}" type="slidenum">
              <a:rPr lang="en-US" smtClean="0"/>
              <a:t>‹#›</a:t>
            </a:fld>
            <a:endParaRPr lang="en-US"/>
          </a:p>
        </p:txBody>
      </p:sp>
    </p:spTree>
    <p:extLst>
      <p:ext uri="{BB962C8B-B14F-4D97-AF65-F5344CB8AC3E}">
        <p14:creationId xmlns:p14="http://schemas.microsoft.com/office/powerpoint/2010/main" val="1571151745"/>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nyberg@enactusconcordia.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782501"/>
            <a:ext cx="8991600" cy="2453833"/>
          </a:xfrm>
        </p:spPr>
        <p:txBody>
          <a:bodyPr>
            <a:normAutofit/>
          </a:bodyPr>
          <a:lstStyle/>
          <a:p>
            <a:r>
              <a:rPr lang="en-US" smtClean="0"/>
              <a:t>Branding </a:t>
            </a:r>
            <a:r>
              <a:rPr lang="en-US" dirty="0" smtClean="0"/>
              <a:t>Yourself: The Job Search &amp; Interviewing Techniques</a:t>
            </a:r>
            <a:endParaRPr lang="en-US" dirty="0"/>
          </a:p>
        </p:txBody>
      </p:sp>
      <p:sp>
        <p:nvSpPr>
          <p:cNvPr id="3" name="Subtitle 2"/>
          <p:cNvSpPr>
            <a:spLocks noGrp="1"/>
          </p:cNvSpPr>
          <p:nvPr>
            <p:ph type="subTitle" idx="1"/>
          </p:nvPr>
        </p:nvSpPr>
        <p:spPr>
          <a:xfrm>
            <a:off x="2753832" y="4640373"/>
            <a:ext cx="6684335" cy="1185530"/>
          </a:xfrm>
        </p:spPr>
        <p:txBody>
          <a:bodyPr>
            <a:normAutofit fontScale="92500"/>
          </a:bodyPr>
          <a:lstStyle/>
          <a:p>
            <a:r>
              <a:rPr lang="en-US" sz="2800" b="1" dirty="0" smtClean="0">
                <a:latin typeface="+mj-lt"/>
              </a:rPr>
              <a:t>Exploring opportunities, constructing your résumé, interviewing &amp; following up</a:t>
            </a:r>
            <a:endParaRPr lang="en-US" sz="2800" b="1" dirty="0">
              <a:latin typeface="+mj-lt"/>
            </a:endParaRPr>
          </a:p>
        </p:txBody>
      </p:sp>
    </p:spTree>
    <p:extLst>
      <p:ext uri="{BB962C8B-B14F-4D97-AF65-F5344CB8AC3E}">
        <p14:creationId xmlns:p14="http://schemas.microsoft.com/office/powerpoint/2010/main" val="283320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Personal Data and References</a:t>
            </a:r>
          </a:p>
        </p:txBody>
      </p:sp>
      <p:sp>
        <p:nvSpPr>
          <p:cNvPr id="3" name="Content Placeholder 2"/>
          <p:cNvSpPr>
            <a:spLocks noGrp="1"/>
          </p:cNvSpPr>
          <p:nvPr>
            <p:ph idx="1"/>
          </p:nvPr>
        </p:nvSpPr>
        <p:spPr>
          <a:xfrm>
            <a:off x="2231136" y="2803969"/>
            <a:ext cx="7729728" cy="2543536"/>
          </a:xfrm>
        </p:spPr>
        <p:txBody>
          <a:bodyPr>
            <a:normAutofit fontScale="92500" lnSpcReduction="20000"/>
          </a:bodyPr>
          <a:lstStyle/>
          <a:p>
            <a:r>
              <a:rPr lang="en-CA" sz="2500" dirty="0">
                <a:latin typeface="+mj-lt"/>
              </a:rPr>
              <a:t>Omit personal data such as birth date, marital status, height, weight, national origin, health, disabilities, and religious affiliations.</a:t>
            </a:r>
          </a:p>
          <a:p>
            <a:r>
              <a:rPr lang="en-CA" sz="2500" dirty="0">
                <a:latin typeface="+mj-lt"/>
              </a:rPr>
              <a:t>Include hobbies and interests that may serve as conversation starters.</a:t>
            </a:r>
          </a:p>
          <a:p>
            <a:r>
              <a:rPr lang="en-CA" sz="2500" dirty="0">
                <a:latin typeface="+mj-lt"/>
              </a:rPr>
              <a:t>Don’t list references on a résumé; bring them to the interview. </a:t>
            </a:r>
          </a:p>
          <a:p>
            <a:endParaRPr lang="en-CA" dirty="0">
              <a:latin typeface="+mj-lt"/>
            </a:endParaRPr>
          </a:p>
        </p:txBody>
      </p:sp>
    </p:spTree>
    <p:extLst>
      <p:ext uri="{BB962C8B-B14F-4D97-AF65-F5344CB8AC3E}">
        <p14:creationId xmlns:p14="http://schemas.microsoft.com/office/powerpoint/2010/main" val="255806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Final Tips</a:t>
            </a:r>
          </a:p>
        </p:txBody>
      </p:sp>
      <p:sp>
        <p:nvSpPr>
          <p:cNvPr id="3" name="Content Placeholder 2"/>
          <p:cNvSpPr>
            <a:spLocks noGrp="1"/>
          </p:cNvSpPr>
          <p:nvPr>
            <p:ph idx="1"/>
          </p:nvPr>
        </p:nvSpPr>
        <p:spPr>
          <a:xfrm>
            <a:off x="2231136" y="2607198"/>
            <a:ext cx="7729728" cy="3099121"/>
          </a:xfrm>
        </p:spPr>
        <p:txBody>
          <a:bodyPr>
            <a:normAutofit/>
          </a:bodyPr>
          <a:lstStyle/>
          <a:p>
            <a:r>
              <a:rPr lang="en-US" sz="2500" dirty="0">
                <a:latin typeface="+mj-lt"/>
                <a:cs typeface="Calibri" pitchFamily="34" charset="0"/>
              </a:rPr>
              <a:t>Look for ways to condense your data.</a:t>
            </a:r>
          </a:p>
          <a:p>
            <a:r>
              <a:rPr lang="en-US" sz="2500" dirty="0">
                <a:latin typeface="+mj-lt"/>
                <a:cs typeface="Calibri" pitchFamily="34" charset="0"/>
              </a:rPr>
              <a:t>Omit references unless specifically required.</a:t>
            </a:r>
          </a:p>
          <a:p>
            <a:r>
              <a:rPr lang="en-US" sz="2500" dirty="0">
                <a:latin typeface="+mj-lt"/>
                <a:cs typeface="Calibri" pitchFamily="34" charset="0"/>
              </a:rPr>
              <a:t>Be accurate in listing your education, grades, job titles, employment dates, </a:t>
            </a:r>
            <a:r>
              <a:rPr lang="en-US" sz="2500" dirty="0" smtClean="0">
                <a:latin typeface="+mj-lt"/>
                <a:cs typeface="Calibri" pitchFamily="34" charset="0"/>
              </a:rPr>
              <a:t>and </a:t>
            </a:r>
            <a:r>
              <a:rPr lang="en-US" sz="2500" dirty="0">
                <a:latin typeface="+mj-lt"/>
                <a:cs typeface="Calibri" pitchFamily="34" charset="0"/>
              </a:rPr>
              <a:t>job experience.</a:t>
            </a:r>
          </a:p>
          <a:p>
            <a:r>
              <a:rPr lang="en-US" sz="2500" dirty="0">
                <a:latin typeface="+mj-lt"/>
                <a:cs typeface="Calibri" pitchFamily="34" charset="0"/>
              </a:rPr>
              <a:t>Proofread! Proofread! Proofread!</a:t>
            </a:r>
          </a:p>
        </p:txBody>
      </p:sp>
    </p:spTree>
    <p:extLst>
      <p:ext uri="{BB962C8B-B14F-4D97-AF65-F5344CB8AC3E}">
        <p14:creationId xmlns:p14="http://schemas.microsoft.com/office/powerpoint/2010/main" val="361841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you’ve landed an interview</a:t>
            </a:r>
            <a:r>
              <a:rPr lang="mr-IN" dirty="0" smtClean="0"/>
              <a:t>…</a:t>
            </a:r>
            <a:endParaRPr lang="en-US" dirty="0"/>
          </a:p>
        </p:txBody>
      </p:sp>
      <p:sp>
        <p:nvSpPr>
          <p:cNvPr id="3" name="Content Placeholder 2"/>
          <p:cNvSpPr>
            <a:spLocks noGrp="1"/>
          </p:cNvSpPr>
          <p:nvPr>
            <p:ph idx="1"/>
          </p:nvPr>
        </p:nvSpPr>
        <p:spPr>
          <a:xfrm>
            <a:off x="2231136" y="2638044"/>
            <a:ext cx="7729728" cy="3589136"/>
          </a:xfrm>
        </p:spPr>
        <p:txBody>
          <a:bodyPr>
            <a:normAutofit lnSpcReduction="10000"/>
          </a:bodyPr>
          <a:lstStyle/>
          <a:p>
            <a:r>
              <a:rPr lang="en-CA" sz="2500" dirty="0" smtClean="0">
                <a:latin typeface="+mj-lt"/>
              </a:rPr>
              <a:t>From the employer’s perspective, the interview is an opportunity to</a:t>
            </a:r>
          </a:p>
          <a:p>
            <a:pPr lvl="1"/>
            <a:r>
              <a:rPr lang="en-CA" sz="2500" dirty="0" smtClean="0">
                <a:latin typeface="+mj-lt"/>
              </a:rPr>
              <a:t>Assess your abilities in relation to the requirements for the position</a:t>
            </a:r>
          </a:p>
          <a:p>
            <a:pPr lvl="1"/>
            <a:r>
              <a:rPr lang="en-CA" sz="2500" dirty="0" smtClean="0">
                <a:latin typeface="+mj-lt"/>
              </a:rPr>
              <a:t>Discuss your training, experience, knowledge, and abilities in more detail</a:t>
            </a:r>
          </a:p>
          <a:p>
            <a:pPr lvl="1"/>
            <a:r>
              <a:rPr lang="en-CA" sz="2500" dirty="0" smtClean="0">
                <a:latin typeface="+mj-lt"/>
              </a:rPr>
              <a:t>See what drives and motivates you</a:t>
            </a:r>
          </a:p>
          <a:p>
            <a:pPr lvl="1"/>
            <a:r>
              <a:rPr lang="en-CA" sz="2500" dirty="0" smtClean="0">
                <a:latin typeface="+mj-lt"/>
              </a:rPr>
              <a:t>Decide whether you would fit into the organization.</a:t>
            </a:r>
          </a:p>
          <a:p>
            <a:endParaRPr lang="en-US" dirty="0">
              <a:latin typeface="+mj-lt"/>
            </a:endParaRPr>
          </a:p>
        </p:txBody>
      </p:sp>
    </p:spTree>
    <p:extLst>
      <p:ext uri="{BB962C8B-B14F-4D97-AF65-F5344CB8AC3E}">
        <p14:creationId xmlns:p14="http://schemas.microsoft.com/office/powerpoint/2010/main" val="329402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143000"/>
          </a:xfrm>
        </p:spPr>
        <p:txBody>
          <a:bodyPr>
            <a:normAutofit/>
          </a:bodyPr>
          <a:lstStyle/>
          <a:p>
            <a:r>
              <a:rPr lang="en-US" dirty="0">
                <a:cs typeface="Calibri" pitchFamily="34" charset="0"/>
              </a:rPr>
              <a:t>Types of Employment Interviews</a:t>
            </a:r>
            <a:endParaRPr lang="en-CA" dirty="0"/>
          </a:p>
        </p:txBody>
      </p:sp>
      <p:sp>
        <p:nvSpPr>
          <p:cNvPr id="3" name="Content Placeholder 2"/>
          <p:cNvSpPr>
            <a:spLocks noGrp="1"/>
          </p:cNvSpPr>
          <p:nvPr>
            <p:ph idx="1"/>
          </p:nvPr>
        </p:nvSpPr>
        <p:spPr>
          <a:xfrm>
            <a:off x="1981200" y="1600202"/>
            <a:ext cx="7620000" cy="4337612"/>
          </a:xfrm>
        </p:spPr>
        <p:txBody>
          <a:bodyPr>
            <a:normAutofit/>
          </a:bodyPr>
          <a:lstStyle/>
          <a:p>
            <a:r>
              <a:rPr lang="en-CA" sz="2500" dirty="0">
                <a:latin typeface="+mj-lt"/>
              </a:rPr>
              <a:t>Screening interviews</a:t>
            </a:r>
          </a:p>
          <a:p>
            <a:r>
              <a:rPr lang="en-CA" sz="2500" dirty="0">
                <a:latin typeface="+mj-lt"/>
              </a:rPr>
              <a:t>One-on-one interviews</a:t>
            </a:r>
          </a:p>
          <a:p>
            <a:r>
              <a:rPr lang="en-CA" sz="2500" dirty="0">
                <a:latin typeface="+mj-lt"/>
              </a:rPr>
              <a:t>Hiring and placement interviews</a:t>
            </a:r>
          </a:p>
          <a:p>
            <a:r>
              <a:rPr lang="en-CA" sz="2500" dirty="0">
                <a:latin typeface="+mj-lt"/>
              </a:rPr>
              <a:t>Panel interviews</a:t>
            </a:r>
          </a:p>
          <a:p>
            <a:r>
              <a:rPr lang="en-CA" sz="2500" dirty="0">
                <a:latin typeface="+mj-lt"/>
              </a:rPr>
              <a:t>Group interviews</a:t>
            </a:r>
          </a:p>
          <a:p>
            <a:r>
              <a:rPr lang="en-CA" sz="2500" dirty="0">
                <a:latin typeface="+mj-lt"/>
              </a:rPr>
              <a:t>Sequential interviews</a:t>
            </a:r>
          </a:p>
          <a:p>
            <a:r>
              <a:rPr lang="en-CA" sz="2500" dirty="0">
                <a:latin typeface="+mj-lt"/>
              </a:rPr>
              <a:t>Stress interviews</a:t>
            </a:r>
          </a:p>
          <a:p>
            <a:r>
              <a:rPr lang="en-CA" sz="2500" dirty="0">
                <a:latin typeface="+mj-lt"/>
              </a:rPr>
              <a:t>Online, video, and virtual interviews</a:t>
            </a:r>
          </a:p>
        </p:txBody>
      </p:sp>
    </p:spTree>
    <p:extLst>
      <p:ext uri="{BB962C8B-B14F-4D97-AF65-F5344CB8AC3E}">
        <p14:creationId xmlns:p14="http://schemas.microsoft.com/office/powerpoint/2010/main" val="160775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6"/>
          <p:cNvSpPr>
            <a:spLocks noGrp="1" noChangeArrowheads="1"/>
          </p:cNvSpPr>
          <p:nvPr>
            <p:ph type="title"/>
          </p:nvPr>
        </p:nvSpPr>
        <p:spPr>
          <a:xfrm>
            <a:off x="2231136" y="328084"/>
            <a:ext cx="7729728" cy="1188720"/>
          </a:xfrm>
        </p:spPr>
        <p:txBody>
          <a:bodyPr/>
          <a:lstStyle/>
          <a:p>
            <a:r>
              <a:rPr lang="en-US" dirty="0">
                <a:solidFill>
                  <a:srgbClr val="000000"/>
                </a:solidFill>
              </a:rPr>
              <a:t>Before </a:t>
            </a:r>
            <a:r>
              <a:rPr lang="en-US" dirty="0"/>
              <a:t>the Interview</a:t>
            </a:r>
          </a:p>
        </p:txBody>
      </p:sp>
      <p:sp>
        <p:nvSpPr>
          <p:cNvPr id="3" name="Content Placeholder 2"/>
          <p:cNvSpPr>
            <a:spLocks noGrp="1"/>
          </p:cNvSpPr>
          <p:nvPr>
            <p:ph idx="1"/>
          </p:nvPr>
        </p:nvSpPr>
        <p:spPr>
          <a:xfrm>
            <a:off x="2231136" y="1843271"/>
            <a:ext cx="7729728" cy="4563318"/>
          </a:xfrm>
        </p:spPr>
        <p:txBody>
          <a:bodyPr>
            <a:noAutofit/>
          </a:bodyPr>
          <a:lstStyle/>
          <a:p>
            <a:pPr marL="0" indent="0">
              <a:buNone/>
            </a:pPr>
            <a:r>
              <a:rPr lang="en-CA" sz="2500" b="1" dirty="0">
                <a:latin typeface="+mj-lt"/>
              </a:rPr>
              <a:t>Ensuring professional phone techniques</a:t>
            </a:r>
          </a:p>
          <a:p>
            <a:r>
              <a:rPr lang="en-CA" sz="2500" dirty="0">
                <a:latin typeface="+mj-lt"/>
              </a:rPr>
              <a:t>Make sure your outgoing answering machine message is concise and professional; no distracting background noise.</a:t>
            </a:r>
          </a:p>
          <a:p>
            <a:r>
              <a:rPr lang="en-CA" sz="2500" dirty="0">
                <a:latin typeface="+mj-lt"/>
              </a:rPr>
              <a:t>Tell those who might answer your phone about your job search.</a:t>
            </a:r>
          </a:p>
          <a:p>
            <a:r>
              <a:rPr lang="en-CA" sz="2500" dirty="0" smtClean="0">
                <a:latin typeface="+mj-lt"/>
              </a:rPr>
              <a:t>Don’t </a:t>
            </a:r>
            <a:r>
              <a:rPr lang="en-CA" sz="2500" dirty="0">
                <a:latin typeface="+mj-lt"/>
              </a:rPr>
              <a:t>answer your cell phone unless in a good location to carry on a conversation with an employer.</a:t>
            </a:r>
          </a:p>
          <a:p>
            <a:r>
              <a:rPr lang="en-CA" sz="2500" dirty="0">
                <a:latin typeface="+mj-lt"/>
              </a:rPr>
              <a:t>Use voice mail to screen calls. </a:t>
            </a:r>
          </a:p>
        </p:txBody>
      </p:sp>
    </p:spTree>
    <p:extLst>
      <p:ext uri="{BB962C8B-B14F-4D97-AF65-F5344CB8AC3E}">
        <p14:creationId xmlns:p14="http://schemas.microsoft.com/office/powerpoint/2010/main" val="1275433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6"/>
          <p:cNvSpPr>
            <a:spLocks noGrp="1" noChangeArrowheads="1"/>
          </p:cNvSpPr>
          <p:nvPr>
            <p:ph type="title"/>
          </p:nvPr>
        </p:nvSpPr>
        <p:spPr>
          <a:xfrm>
            <a:off x="1524000" y="274638"/>
            <a:ext cx="9144000" cy="1143000"/>
          </a:xfrm>
        </p:spPr>
        <p:txBody>
          <a:bodyPr>
            <a:normAutofit/>
          </a:bodyPr>
          <a:lstStyle/>
          <a:p>
            <a:r>
              <a:rPr lang="en-CA" dirty="0"/>
              <a:t>Making the </a:t>
            </a:r>
            <a:r>
              <a:rPr lang="en-CA" dirty="0" smtClean="0"/>
              <a:t>First </a:t>
            </a:r>
            <a:r>
              <a:rPr lang="en-CA" dirty="0"/>
              <a:t>Conversation Impressive</a:t>
            </a:r>
          </a:p>
        </p:txBody>
      </p:sp>
      <p:sp>
        <p:nvSpPr>
          <p:cNvPr id="3" name="Content Placeholder 2"/>
          <p:cNvSpPr>
            <a:spLocks noGrp="1"/>
          </p:cNvSpPr>
          <p:nvPr>
            <p:ph idx="1"/>
          </p:nvPr>
        </p:nvSpPr>
        <p:spPr>
          <a:xfrm>
            <a:off x="1524000" y="2213661"/>
            <a:ext cx="9144000" cy="3087546"/>
          </a:xfrm>
        </p:spPr>
        <p:txBody>
          <a:bodyPr>
            <a:normAutofit/>
          </a:bodyPr>
          <a:lstStyle/>
          <a:p>
            <a:r>
              <a:rPr lang="en-CA" sz="2500" dirty="0">
                <a:latin typeface="+mj-lt"/>
              </a:rPr>
              <a:t>Keep a list on your cell phone of positions to which you have applied.</a:t>
            </a:r>
          </a:p>
          <a:p>
            <a:r>
              <a:rPr lang="en-CA" sz="2500" dirty="0">
                <a:latin typeface="+mj-lt"/>
              </a:rPr>
              <a:t>Treat any call from an employer like an interview.</a:t>
            </a:r>
          </a:p>
          <a:p>
            <a:r>
              <a:rPr lang="en-CA" sz="2500" dirty="0">
                <a:latin typeface="+mj-lt"/>
              </a:rPr>
              <a:t>Ask whether you can call back, if caught off guard. </a:t>
            </a:r>
          </a:p>
          <a:p>
            <a:r>
              <a:rPr lang="en-CA" sz="2500" dirty="0">
                <a:latin typeface="+mj-lt"/>
              </a:rPr>
              <a:t>Have a copy a your résumé available to answer questions.</a:t>
            </a:r>
          </a:p>
        </p:txBody>
      </p:sp>
    </p:spTree>
    <p:extLst>
      <p:ext uri="{BB962C8B-B14F-4D97-AF65-F5344CB8AC3E}">
        <p14:creationId xmlns:p14="http://schemas.microsoft.com/office/powerpoint/2010/main" val="568434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6"/>
          <p:cNvSpPr>
            <a:spLocks noGrp="1" noChangeArrowheads="1"/>
          </p:cNvSpPr>
          <p:nvPr>
            <p:ph type="title"/>
          </p:nvPr>
        </p:nvSpPr>
        <p:spPr>
          <a:xfrm>
            <a:off x="1524000" y="274638"/>
            <a:ext cx="9144000" cy="1143000"/>
          </a:xfrm>
        </p:spPr>
        <p:txBody>
          <a:bodyPr>
            <a:normAutofit/>
          </a:bodyPr>
          <a:lstStyle/>
          <a:p>
            <a:r>
              <a:rPr lang="en-CA" dirty="0"/>
              <a:t>Making the </a:t>
            </a:r>
            <a:br>
              <a:rPr lang="en-CA" dirty="0"/>
            </a:br>
            <a:r>
              <a:rPr lang="en-CA" dirty="0"/>
              <a:t>First Conversation Impressive (cont.)</a:t>
            </a:r>
          </a:p>
        </p:txBody>
      </p:sp>
      <p:sp>
        <p:nvSpPr>
          <p:cNvPr id="3" name="Content Placeholder 2"/>
          <p:cNvSpPr>
            <a:spLocks noGrp="1"/>
          </p:cNvSpPr>
          <p:nvPr>
            <p:ph idx="1"/>
          </p:nvPr>
        </p:nvSpPr>
        <p:spPr>
          <a:xfrm>
            <a:off x="1524000" y="2028464"/>
            <a:ext cx="9144000" cy="3307465"/>
          </a:xfrm>
        </p:spPr>
        <p:txBody>
          <a:bodyPr>
            <a:normAutofit/>
          </a:bodyPr>
          <a:lstStyle/>
          <a:p>
            <a:r>
              <a:rPr lang="en-CA" sz="2500" dirty="0">
                <a:latin typeface="+mj-lt"/>
              </a:rPr>
              <a:t>Be prepared for a screening interview.</a:t>
            </a:r>
          </a:p>
          <a:p>
            <a:r>
              <a:rPr lang="en-CA" sz="2500" dirty="0">
                <a:latin typeface="+mj-lt"/>
              </a:rPr>
              <a:t>Take good notes during the phone conversation.</a:t>
            </a:r>
          </a:p>
          <a:p>
            <a:r>
              <a:rPr lang="en-CA" sz="2500" dirty="0">
                <a:latin typeface="+mj-lt"/>
              </a:rPr>
              <a:t>Ask for an interview if given the chance. Try to specify date and time.</a:t>
            </a:r>
          </a:p>
          <a:p>
            <a:r>
              <a:rPr lang="en-CA" sz="2500" dirty="0">
                <a:latin typeface="+mj-lt"/>
              </a:rPr>
              <a:t>Reconfirm the date and time of interview before hanging up.</a:t>
            </a:r>
          </a:p>
          <a:p>
            <a:endParaRPr lang="en-CA" dirty="0">
              <a:latin typeface="+mj-lt"/>
            </a:endParaRPr>
          </a:p>
        </p:txBody>
      </p:sp>
    </p:spTree>
    <p:extLst>
      <p:ext uri="{BB962C8B-B14F-4D97-AF65-F5344CB8AC3E}">
        <p14:creationId xmlns:p14="http://schemas.microsoft.com/office/powerpoint/2010/main" val="55607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Researching the Target Company </a:t>
            </a:r>
          </a:p>
        </p:txBody>
      </p:sp>
      <p:sp>
        <p:nvSpPr>
          <p:cNvPr id="3" name="Content Placeholder 2"/>
          <p:cNvSpPr>
            <a:spLocks noGrp="1"/>
          </p:cNvSpPr>
          <p:nvPr>
            <p:ph idx="1"/>
          </p:nvPr>
        </p:nvSpPr>
        <p:spPr>
          <a:xfrm>
            <a:off x="2231136" y="2453833"/>
            <a:ext cx="7729728" cy="3683906"/>
          </a:xfrm>
        </p:spPr>
        <p:txBody>
          <a:bodyPr>
            <a:normAutofit/>
          </a:bodyPr>
          <a:lstStyle/>
          <a:p>
            <a:r>
              <a:rPr lang="en-CA" sz="2500" dirty="0">
                <a:latin typeface="+mj-lt"/>
              </a:rPr>
              <a:t>Learn all you can about the company’s history, mission and goals, size, geographic locations, and number of employees.</a:t>
            </a:r>
          </a:p>
          <a:p>
            <a:r>
              <a:rPr lang="en-CA" sz="2500" dirty="0">
                <a:latin typeface="+mj-lt"/>
              </a:rPr>
              <a:t>Check out its customers, culture, management structure, reputation in the community, competition, financial conditions, strengths and weaknesses, and future plans.</a:t>
            </a:r>
          </a:p>
          <a:p>
            <a:r>
              <a:rPr lang="en-CA" sz="2500" dirty="0">
                <a:latin typeface="+mj-lt"/>
              </a:rPr>
              <a:t>If possible, interview employees. Consult blogs and other Web sources.</a:t>
            </a:r>
          </a:p>
        </p:txBody>
      </p:sp>
    </p:spTree>
    <p:extLst>
      <p:ext uri="{BB962C8B-B14F-4D97-AF65-F5344CB8AC3E}">
        <p14:creationId xmlns:p14="http://schemas.microsoft.com/office/powerpoint/2010/main" val="115165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143000"/>
          </a:xfrm>
        </p:spPr>
        <p:txBody>
          <a:bodyPr>
            <a:normAutofit/>
          </a:bodyPr>
          <a:lstStyle/>
          <a:p>
            <a:r>
              <a:rPr lang="en-CA" dirty="0"/>
              <a:t>Preparing and Practising</a:t>
            </a:r>
          </a:p>
        </p:txBody>
      </p:sp>
      <p:sp>
        <p:nvSpPr>
          <p:cNvPr id="3" name="Content Placeholder 2"/>
          <p:cNvSpPr>
            <a:spLocks noGrp="1"/>
          </p:cNvSpPr>
          <p:nvPr>
            <p:ph idx="1"/>
          </p:nvPr>
        </p:nvSpPr>
        <p:spPr>
          <a:xfrm>
            <a:off x="1981200" y="1889569"/>
            <a:ext cx="8229600" cy="2647708"/>
          </a:xfrm>
        </p:spPr>
        <p:txBody>
          <a:bodyPr/>
          <a:lstStyle/>
          <a:p>
            <a:r>
              <a:rPr lang="en-US" sz="2500" dirty="0">
                <a:latin typeface="+mj-lt"/>
                <a:cs typeface="Calibri" pitchFamily="34" charset="0"/>
              </a:rPr>
              <a:t>Study the job description. How do your skills and accomplishments fit the position?</a:t>
            </a:r>
          </a:p>
          <a:p>
            <a:r>
              <a:rPr lang="en-US" sz="2500" dirty="0">
                <a:latin typeface="+mj-lt"/>
                <a:cs typeface="Calibri" pitchFamily="34" charset="0"/>
              </a:rPr>
              <a:t>Prepare success stories. </a:t>
            </a:r>
          </a:p>
          <a:p>
            <a:r>
              <a:rPr lang="en-CA" sz="2500" dirty="0">
                <a:latin typeface="+mj-lt"/>
              </a:rPr>
              <a:t>Practise answers to typical interview questions. Make your best responses automatic.</a:t>
            </a:r>
          </a:p>
          <a:p>
            <a:endParaRPr lang="en-CA" dirty="0">
              <a:latin typeface="+mj-lt"/>
            </a:endParaRPr>
          </a:p>
        </p:txBody>
      </p:sp>
    </p:spTree>
    <p:extLst>
      <p:ext uri="{BB962C8B-B14F-4D97-AF65-F5344CB8AC3E}">
        <p14:creationId xmlns:p14="http://schemas.microsoft.com/office/powerpoint/2010/main" val="713837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6"/>
          <p:cNvSpPr>
            <a:spLocks noGrp="1" noChangeArrowheads="1"/>
          </p:cNvSpPr>
          <p:nvPr>
            <p:ph type="title"/>
          </p:nvPr>
        </p:nvSpPr>
        <p:spPr/>
        <p:txBody>
          <a:bodyPr/>
          <a:lstStyle/>
          <a:p>
            <a:r>
              <a:rPr lang="en-CA" dirty="0"/>
              <a:t>Rehearsing Success Stories</a:t>
            </a:r>
            <a:endParaRPr lang="en-US" dirty="0"/>
          </a:p>
        </p:txBody>
      </p:sp>
      <p:sp>
        <p:nvSpPr>
          <p:cNvPr id="3" name="Content Placeholder 2"/>
          <p:cNvSpPr>
            <a:spLocks noGrp="1"/>
          </p:cNvSpPr>
          <p:nvPr>
            <p:ph idx="1"/>
          </p:nvPr>
        </p:nvSpPr>
        <p:spPr>
          <a:xfrm>
            <a:off x="2264664" y="2549325"/>
            <a:ext cx="7696200" cy="3724153"/>
          </a:xfrm>
        </p:spPr>
        <p:txBody>
          <a:bodyPr>
            <a:normAutofit/>
          </a:bodyPr>
          <a:lstStyle/>
          <a:p>
            <a:r>
              <a:rPr lang="en-CA" sz="2500" dirty="0">
                <a:latin typeface="+mj-lt"/>
              </a:rPr>
              <a:t>Dealing with a crisis</a:t>
            </a:r>
          </a:p>
          <a:p>
            <a:r>
              <a:rPr lang="en-CA" sz="2500" dirty="0">
                <a:latin typeface="+mj-lt"/>
              </a:rPr>
              <a:t>Handling a tough interpersonal situation</a:t>
            </a:r>
          </a:p>
          <a:p>
            <a:r>
              <a:rPr lang="en-CA" sz="2500" dirty="0">
                <a:latin typeface="+mj-lt"/>
              </a:rPr>
              <a:t>Successfully juggling many priorities</a:t>
            </a:r>
          </a:p>
          <a:p>
            <a:r>
              <a:rPr lang="en-CA" sz="2500" dirty="0">
                <a:latin typeface="+mj-lt"/>
              </a:rPr>
              <a:t>Changing course to deal with changed circumstances</a:t>
            </a:r>
          </a:p>
          <a:p>
            <a:r>
              <a:rPr lang="en-CA" sz="2500" dirty="0">
                <a:latin typeface="+mj-lt"/>
              </a:rPr>
              <a:t>Learning from a mistake</a:t>
            </a:r>
          </a:p>
          <a:p>
            <a:r>
              <a:rPr lang="en-CA" sz="2500" dirty="0">
                <a:latin typeface="+mj-lt"/>
              </a:rPr>
              <a:t>Working on a team</a:t>
            </a:r>
          </a:p>
          <a:p>
            <a:r>
              <a:rPr lang="en-CA" sz="2500" dirty="0">
                <a:latin typeface="+mj-lt"/>
              </a:rPr>
              <a:t>Going above and beyond</a:t>
            </a:r>
          </a:p>
          <a:p>
            <a:endParaRPr lang="en-CA" dirty="0">
              <a:latin typeface="+mj-lt"/>
            </a:endParaRPr>
          </a:p>
        </p:txBody>
      </p:sp>
    </p:spTree>
    <p:extLst>
      <p:ext uri="{BB962C8B-B14F-4D97-AF65-F5344CB8AC3E}">
        <p14:creationId xmlns:p14="http://schemas.microsoft.com/office/powerpoint/2010/main" val="344863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000000"/>
                </a:solidFill>
              </a:rPr>
              <a:t>Creating a Customized </a:t>
            </a:r>
            <a:r>
              <a:rPr lang="en-US" dirty="0">
                <a:solidFill>
                  <a:srgbClr val="000000"/>
                </a:solidFill>
                <a:latin typeface="Calibri" pitchFamily="34" charset="0"/>
                <a:cs typeface="Calibri" pitchFamily="34" charset="0"/>
              </a:rPr>
              <a:t>Résumé</a:t>
            </a:r>
            <a:endParaRPr lang="en-CA" dirty="0">
              <a:solidFill>
                <a:srgbClr val="000000"/>
              </a:solidFill>
            </a:endParaRPr>
          </a:p>
        </p:txBody>
      </p:sp>
      <p:sp>
        <p:nvSpPr>
          <p:cNvPr id="3" name="Content Placeholder 2"/>
          <p:cNvSpPr>
            <a:spLocks noGrp="1"/>
          </p:cNvSpPr>
          <p:nvPr>
            <p:ph idx="1"/>
          </p:nvPr>
        </p:nvSpPr>
        <p:spPr>
          <a:xfrm>
            <a:off x="1069694" y="2500524"/>
            <a:ext cx="4474579" cy="3145420"/>
          </a:xfrm>
        </p:spPr>
        <p:txBody>
          <a:bodyPr>
            <a:noAutofit/>
          </a:bodyPr>
          <a:lstStyle/>
          <a:p>
            <a:pPr marL="0" indent="0">
              <a:buNone/>
            </a:pPr>
            <a:r>
              <a:rPr lang="en-CA" sz="2000" b="1" dirty="0">
                <a:latin typeface="+mj-lt"/>
              </a:rPr>
              <a:t>Chronological</a:t>
            </a:r>
          </a:p>
          <a:p>
            <a:r>
              <a:rPr lang="en-CA" sz="2000" dirty="0">
                <a:latin typeface="+mj-lt"/>
              </a:rPr>
              <a:t>Focuses on job history, with most recent positions listed first</a:t>
            </a:r>
          </a:p>
          <a:p>
            <a:r>
              <a:rPr lang="en-CA" sz="2000" dirty="0">
                <a:latin typeface="+mj-lt"/>
              </a:rPr>
              <a:t>Works well for those who have experience in field of employment and who show steady career growth</a:t>
            </a:r>
          </a:p>
          <a:p>
            <a:r>
              <a:rPr lang="en-CA" sz="2000" dirty="0">
                <a:latin typeface="+mj-lt"/>
              </a:rPr>
              <a:t>Less appropriate for people who change jobs frequently or who have employment gaps</a:t>
            </a:r>
          </a:p>
        </p:txBody>
      </p:sp>
      <p:sp>
        <p:nvSpPr>
          <p:cNvPr id="8" name="Content Placeholder 2"/>
          <p:cNvSpPr txBox="1">
            <a:spLocks/>
          </p:cNvSpPr>
          <p:nvPr/>
        </p:nvSpPr>
        <p:spPr>
          <a:xfrm>
            <a:off x="6204994" y="2500524"/>
            <a:ext cx="5044633" cy="27518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CA" sz="2000" b="1" dirty="0" smtClean="0">
                <a:latin typeface="+mj-lt"/>
              </a:rPr>
              <a:t>Functional</a:t>
            </a:r>
          </a:p>
          <a:p>
            <a:r>
              <a:rPr lang="en-CA" sz="2000" dirty="0" smtClean="0">
                <a:latin typeface="+mj-lt"/>
              </a:rPr>
              <a:t>Focuses on candidate’s skills rather than on past employment</a:t>
            </a:r>
          </a:p>
          <a:p>
            <a:r>
              <a:rPr lang="en-CA" sz="2000" dirty="0" smtClean="0">
                <a:latin typeface="+mj-lt"/>
              </a:rPr>
              <a:t>Groups skills and accomplishments in special categories</a:t>
            </a:r>
          </a:p>
          <a:p>
            <a:r>
              <a:rPr lang="en-CA" sz="2000" dirty="0" smtClean="0">
                <a:latin typeface="+mj-lt"/>
              </a:rPr>
              <a:t>Works for people who frequently change jobs or new graduates with no related employment experience</a:t>
            </a:r>
          </a:p>
          <a:p>
            <a:endParaRPr lang="en-CA" dirty="0">
              <a:latin typeface="+mj-lt"/>
            </a:endParaRPr>
          </a:p>
        </p:txBody>
      </p:sp>
    </p:spTree>
    <p:extLst>
      <p:ext uri="{BB962C8B-B14F-4D97-AF65-F5344CB8AC3E}">
        <p14:creationId xmlns:p14="http://schemas.microsoft.com/office/powerpoint/2010/main" val="1426086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solidFill>
                  <a:srgbClr val="FF0000"/>
                </a:solidFill>
              </a:rPr>
              <a:t>Cleaning Up Digital </a:t>
            </a:r>
            <a:r>
              <a:rPr lang="en-US" dirty="0" smtClean="0">
                <a:solidFill>
                  <a:srgbClr val="FF0000"/>
                </a:solidFill>
              </a:rPr>
              <a:t>Dirt*****</a:t>
            </a:r>
            <a:endParaRPr lang="en-US" dirty="0">
              <a:solidFill>
                <a:srgbClr val="FF0000"/>
              </a:solidFill>
            </a:endParaRPr>
          </a:p>
        </p:txBody>
      </p:sp>
      <p:sp>
        <p:nvSpPr>
          <p:cNvPr id="3" name="Content Placeholder 2"/>
          <p:cNvSpPr>
            <a:spLocks noGrp="1"/>
          </p:cNvSpPr>
          <p:nvPr>
            <p:ph idx="1"/>
          </p:nvPr>
        </p:nvSpPr>
        <p:spPr>
          <a:xfrm>
            <a:off x="2133600" y="2320724"/>
            <a:ext cx="7924800" cy="4369443"/>
          </a:xfrm>
        </p:spPr>
        <p:txBody>
          <a:bodyPr>
            <a:noAutofit/>
          </a:bodyPr>
          <a:lstStyle/>
          <a:p>
            <a:pPr marL="457200" lvl="1" indent="-457200">
              <a:spcBef>
                <a:spcPts val="600"/>
              </a:spcBef>
              <a:buFont typeface="Arial" pitchFamily="34" charset="0"/>
              <a:buChar char="•"/>
            </a:pPr>
            <a:r>
              <a:rPr lang="en-CA" sz="2500" dirty="0">
                <a:latin typeface="+mj-lt"/>
              </a:rPr>
              <a:t>Remove </a:t>
            </a:r>
            <a:r>
              <a:rPr lang="en-CA" sz="2500" b="1" u="sng" dirty="0">
                <a:solidFill>
                  <a:srgbClr val="FF0000"/>
                </a:solidFill>
                <a:latin typeface="+mj-lt"/>
              </a:rPr>
              <a:t>questionable content</a:t>
            </a:r>
            <a:r>
              <a:rPr lang="en-CA" sz="2500" b="1" u="sng" dirty="0" smtClean="0">
                <a:solidFill>
                  <a:srgbClr val="FF0000"/>
                </a:solidFill>
                <a:latin typeface="+mj-lt"/>
              </a:rPr>
              <a:t>.</a:t>
            </a:r>
          </a:p>
          <a:p>
            <a:pPr marL="914400" lvl="2" indent="-457200">
              <a:spcBef>
                <a:spcPts val="600"/>
              </a:spcBef>
              <a:buFont typeface="Arial" pitchFamily="34" charset="0"/>
              <a:buChar char="•"/>
            </a:pPr>
            <a:r>
              <a:rPr lang="en-CA" sz="2500" i="1" dirty="0" smtClean="0">
                <a:solidFill>
                  <a:srgbClr val="FF0000"/>
                </a:solidFill>
                <a:latin typeface="+mj-lt"/>
              </a:rPr>
              <a:t>Inappropriate pictures &amp; videos, status updates</a:t>
            </a:r>
          </a:p>
          <a:p>
            <a:pPr marL="914400" lvl="2" indent="-457200">
              <a:spcBef>
                <a:spcPts val="600"/>
              </a:spcBef>
              <a:buFont typeface="Arial" pitchFamily="34" charset="0"/>
              <a:buChar char="•"/>
            </a:pPr>
            <a:r>
              <a:rPr lang="en-CA" sz="2500" i="1" dirty="0" smtClean="0">
                <a:solidFill>
                  <a:srgbClr val="FF0000"/>
                </a:solidFill>
                <a:latin typeface="+mj-lt"/>
              </a:rPr>
              <a:t>Tagged photos***</a:t>
            </a:r>
            <a:endParaRPr lang="en-CA" sz="2500" i="1" dirty="0">
              <a:solidFill>
                <a:srgbClr val="FF0000"/>
              </a:solidFill>
              <a:latin typeface="+mj-lt"/>
            </a:endParaRPr>
          </a:p>
          <a:p>
            <a:pPr marL="457200" lvl="1" indent="-457200">
              <a:spcBef>
                <a:spcPts val="600"/>
              </a:spcBef>
              <a:buFont typeface="Arial" pitchFamily="34" charset="0"/>
              <a:buChar char="•"/>
            </a:pPr>
            <a:r>
              <a:rPr lang="en-CA" sz="2500" dirty="0">
                <a:latin typeface="+mj-lt"/>
              </a:rPr>
              <a:t>Stay positive.</a:t>
            </a:r>
          </a:p>
          <a:p>
            <a:pPr marL="457200" lvl="1" indent="-457200">
              <a:spcBef>
                <a:spcPts val="600"/>
              </a:spcBef>
              <a:buFont typeface="Arial" pitchFamily="34" charset="0"/>
              <a:buChar char="•"/>
            </a:pPr>
            <a:r>
              <a:rPr lang="en-CA" sz="2500" dirty="0">
                <a:latin typeface="+mj-lt"/>
              </a:rPr>
              <a:t>Be selective about who is on your list of friends.</a:t>
            </a:r>
          </a:p>
          <a:p>
            <a:pPr marL="457200" lvl="1" indent="-457200">
              <a:spcBef>
                <a:spcPts val="600"/>
              </a:spcBef>
              <a:buFont typeface="Arial" pitchFamily="34" charset="0"/>
              <a:buChar char="•"/>
            </a:pPr>
            <a:r>
              <a:rPr lang="en-CA" sz="2500" dirty="0">
                <a:latin typeface="+mj-lt"/>
              </a:rPr>
              <a:t>Avoid joining groups or fan pages that may be viewed negatively.</a:t>
            </a:r>
          </a:p>
          <a:p>
            <a:pPr marL="457200" lvl="1" indent="-457200">
              <a:spcBef>
                <a:spcPts val="600"/>
              </a:spcBef>
              <a:buFont typeface="Arial" pitchFamily="34" charset="0"/>
              <a:buChar char="•"/>
            </a:pPr>
            <a:r>
              <a:rPr lang="en-CA" sz="2500" dirty="0">
                <a:latin typeface="+mj-lt"/>
              </a:rPr>
              <a:t>Don’t discuss your job search if you are still employed.</a:t>
            </a:r>
          </a:p>
          <a:p>
            <a:pPr marL="457200" lvl="1" indent="-457200">
              <a:spcBef>
                <a:spcPts val="600"/>
              </a:spcBef>
              <a:buFont typeface="Arial" pitchFamily="34" charset="0"/>
              <a:buChar char="•"/>
            </a:pPr>
            <a:r>
              <a:rPr lang="en-CA" sz="2500" dirty="0">
                <a:latin typeface="+mj-lt"/>
              </a:rPr>
              <a:t>Set up a </a:t>
            </a:r>
            <a:r>
              <a:rPr lang="en-CA" sz="2500" dirty="0">
                <a:solidFill>
                  <a:srgbClr val="FF0000"/>
                </a:solidFill>
                <a:latin typeface="+mj-lt"/>
              </a:rPr>
              <a:t>professional</a:t>
            </a:r>
            <a:r>
              <a:rPr lang="en-CA" sz="2500" dirty="0">
                <a:latin typeface="+mj-lt"/>
              </a:rPr>
              <a:t> social networking page.</a:t>
            </a:r>
          </a:p>
        </p:txBody>
      </p:sp>
    </p:spTree>
    <p:extLst>
      <p:ext uri="{BB962C8B-B14F-4D97-AF65-F5344CB8AC3E}">
        <p14:creationId xmlns:p14="http://schemas.microsoft.com/office/powerpoint/2010/main" val="1513335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lvl="0"/>
            <a:r>
              <a:rPr lang="en-CA" dirty="0"/>
              <a:t>Travelling to and </a:t>
            </a:r>
            <a:br>
              <a:rPr lang="en-CA" dirty="0"/>
            </a:br>
            <a:r>
              <a:rPr lang="en-CA" dirty="0"/>
              <a:t>Arriving at Your Interview</a:t>
            </a:r>
          </a:p>
        </p:txBody>
      </p:sp>
      <p:sp>
        <p:nvSpPr>
          <p:cNvPr id="3" name="Content Placeholder 2"/>
          <p:cNvSpPr>
            <a:spLocks noGrp="1"/>
          </p:cNvSpPr>
          <p:nvPr>
            <p:ph idx="1"/>
          </p:nvPr>
        </p:nvSpPr>
        <p:spPr>
          <a:xfrm>
            <a:off x="2231136" y="2699797"/>
            <a:ext cx="7729728" cy="3527384"/>
          </a:xfrm>
        </p:spPr>
        <p:txBody>
          <a:bodyPr>
            <a:normAutofit/>
          </a:bodyPr>
          <a:lstStyle/>
          <a:p>
            <a:r>
              <a:rPr lang="en-CA" sz="2500" dirty="0">
                <a:latin typeface="+mj-lt"/>
              </a:rPr>
              <a:t>Give yourself plenty of time to groom and dress.</a:t>
            </a:r>
          </a:p>
          <a:p>
            <a:r>
              <a:rPr lang="en-CA" sz="2500" dirty="0">
                <a:latin typeface="+mj-lt"/>
              </a:rPr>
              <a:t>Arrive at the employer’s office without being rushed.</a:t>
            </a:r>
          </a:p>
          <a:p>
            <a:r>
              <a:rPr lang="en-CA" sz="2500" dirty="0">
                <a:latin typeface="+mj-lt"/>
              </a:rPr>
              <a:t>Don’t smoke or eat anything smelly or messy before the interview.</a:t>
            </a:r>
          </a:p>
          <a:p>
            <a:r>
              <a:rPr lang="en-CA" sz="2500" dirty="0">
                <a:latin typeface="+mj-lt"/>
              </a:rPr>
              <a:t>Avoid too much perfume or cologne.</a:t>
            </a:r>
          </a:p>
          <a:p>
            <a:r>
              <a:rPr lang="en-CA" sz="2500" dirty="0">
                <a:latin typeface="+mj-lt"/>
              </a:rPr>
              <a:t>Be courteous when entering the office.</a:t>
            </a:r>
          </a:p>
          <a:p>
            <a:r>
              <a:rPr lang="en-CA" sz="2500" dirty="0">
                <a:latin typeface="+mj-lt"/>
              </a:rPr>
              <a:t>Greet the interviewer confidently.</a:t>
            </a:r>
          </a:p>
        </p:txBody>
      </p:sp>
    </p:spTree>
    <p:extLst>
      <p:ext uri="{BB962C8B-B14F-4D97-AF65-F5344CB8AC3E}">
        <p14:creationId xmlns:p14="http://schemas.microsoft.com/office/powerpoint/2010/main" val="85085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Fighting Fear </a:t>
            </a:r>
          </a:p>
        </p:txBody>
      </p:sp>
      <p:sp>
        <p:nvSpPr>
          <p:cNvPr id="3" name="Content Placeholder 2"/>
          <p:cNvSpPr>
            <a:spLocks noGrp="1"/>
          </p:cNvSpPr>
          <p:nvPr>
            <p:ph idx="1"/>
          </p:nvPr>
        </p:nvSpPr>
        <p:spPr>
          <a:xfrm>
            <a:off x="2231136" y="2387280"/>
            <a:ext cx="7729728" cy="4106118"/>
          </a:xfrm>
        </p:spPr>
        <p:txBody>
          <a:bodyPr>
            <a:normAutofit/>
          </a:bodyPr>
          <a:lstStyle/>
          <a:p>
            <a:r>
              <a:rPr lang="en-CA" sz="2500" dirty="0">
                <a:latin typeface="+mj-lt"/>
              </a:rPr>
              <a:t>Practise interviewing as much as you can, particularly with real companies.</a:t>
            </a:r>
          </a:p>
          <a:p>
            <a:r>
              <a:rPr lang="en-CA" sz="2500" dirty="0">
                <a:latin typeface="+mj-lt"/>
              </a:rPr>
              <a:t>Prepare thoroughly.</a:t>
            </a:r>
          </a:p>
          <a:p>
            <a:r>
              <a:rPr lang="en-CA" sz="2500" dirty="0">
                <a:latin typeface="+mj-lt"/>
              </a:rPr>
              <a:t>Understand the process.</a:t>
            </a:r>
          </a:p>
          <a:p>
            <a:r>
              <a:rPr lang="en-CA" sz="2500" dirty="0">
                <a:latin typeface="+mj-lt"/>
              </a:rPr>
              <a:t>Dress professionally.</a:t>
            </a:r>
          </a:p>
          <a:p>
            <a:r>
              <a:rPr lang="en-CA" sz="2500" dirty="0">
                <a:latin typeface="+mj-lt"/>
              </a:rPr>
              <a:t>Breathe deeply.</a:t>
            </a:r>
          </a:p>
          <a:p>
            <a:r>
              <a:rPr lang="en-CA" sz="2500" dirty="0">
                <a:latin typeface="+mj-lt"/>
              </a:rPr>
              <a:t>Know your are not alone.</a:t>
            </a:r>
          </a:p>
          <a:p>
            <a:r>
              <a:rPr lang="en-CA" sz="2500" dirty="0">
                <a:latin typeface="+mj-lt"/>
              </a:rPr>
              <a:t>Remember that an interview is a two-way street.</a:t>
            </a:r>
          </a:p>
        </p:txBody>
      </p:sp>
    </p:spTree>
    <p:extLst>
      <p:ext uri="{BB962C8B-B14F-4D97-AF65-F5344CB8AC3E}">
        <p14:creationId xmlns:p14="http://schemas.microsoft.com/office/powerpoint/2010/main" val="685641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solidFill>
                  <a:srgbClr val="000000"/>
                </a:solidFill>
              </a:rPr>
              <a:t>During the Interview</a:t>
            </a:r>
          </a:p>
        </p:txBody>
      </p:sp>
      <p:sp>
        <p:nvSpPr>
          <p:cNvPr id="3" name="Content Placeholder 2"/>
          <p:cNvSpPr>
            <a:spLocks noGrp="1"/>
          </p:cNvSpPr>
          <p:nvPr>
            <p:ph idx="1"/>
          </p:nvPr>
        </p:nvSpPr>
        <p:spPr>
          <a:xfrm>
            <a:off x="2188464" y="2408055"/>
            <a:ext cx="7772400" cy="3972752"/>
          </a:xfrm>
        </p:spPr>
        <p:txBody>
          <a:bodyPr>
            <a:normAutofit fontScale="77500" lnSpcReduction="20000"/>
          </a:bodyPr>
          <a:lstStyle/>
          <a:p>
            <a:pPr marL="0" indent="0">
              <a:buNone/>
            </a:pPr>
            <a:r>
              <a:rPr lang="en-CA" b="1" dirty="0">
                <a:latin typeface="+mj-lt"/>
              </a:rPr>
              <a:t>Sending positive nonverbal messages and acting professionally </a:t>
            </a:r>
          </a:p>
          <a:p>
            <a:r>
              <a:rPr lang="en-CA" sz="2200" dirty="0">
                <a:latin typeface="+mj-lt"/>
              </a:rPr>
              <a:t>Control your body movements.</a:t>
            </a:r>
          </a:p>
          <a:p>
            <a:r>
              <a:rPr lang="en-CA" sz="2200" dirty="0">
                <a:latin typeface="+mj-lt"/>
              </a:rPr>
              <a:t>Exhibit good posture.</a:t>
            </a:r>
          </a:p>
          <a:p>
            <a:r>
              <a:rPr lang="en-CA" sz="2200" dirty="0">
                <a:latin typeface="+mj-lt"/>
              </a:rPr>
              <a:t>Practise appropriate eye contact.</a:t>
            </a:r>
          </a:p>
          <a:p>
            <a:r>
              <a:rPr lang="en-CA" sz="2200" dirty="0">
                <a:latin typeface="+mj-lt"/>
              </a:rPr>
              <a:t>Use gestures effectively. </a:t>
            </a:r>
          </a:p>
          <a:p>
            <a:r>
              <a:rPr lang="en-CA" sz="2200" dirty="0">
                <a:latin typeface="+mj-lt"/>
              </a:rPr>
              <a:t>Smile enough to convey a positive attitude.</a:t>
            </a:r>
          </a:p>
          <a:p>
            <a:r>
              <a:rPr lang="en-CA" sz="2200" dirty="0">
                <a:latin typeface="+mj-lt"/>
              </a:rPr>
              <a:t>Listen attentively</a:t>
            </a:r>
            <a:r>
              <a:rPr lang="en-CA" sz="2200" dirty="0" smtClean="0">
                <a:latin typeface="+mj-lt"/>
              </a:rPr>
              <a:t>.</a:t>
            </a:r>
          </a:p>
          <a:p>
            <a:r>
              <a:rPr lang="en-CA" sz="2200" dirty="0" smtClean="0">
                <a:latin typeface="+mj-lt"/>
              </a:rPr>
              <a:t>Turn off your cell phone or other electronics.</a:t>
            </a:r>
          </a:p>
          <a:p>
            <a:r>
              <a:rPr lang="en-CA" sz="2200" dirty="0" smtClean="0">
                <a:latin typeface="+mj-lt"/>
              </a:rPr>
              <a:t>Don’t chew gum.</a:t>
            </a:r>
          </a:p>
          <a:p>
            <a:r>
              <a:rPr lang="en-CA" sz="2200" dirty="0" smtClean="0">
                <a:latin typeface="+mj-lt"/>
              </a:rPr>
              <a:t>Sound enthusiastic and interested but sincere.</a:t>
            </a:r>
          </a:p>
          <a:p>
            <a:r>
              <a:rPr lang="en-CA" sz="2200" dirty="0" smtClean="0">
                <a:latin typeface="+mj-lt"/>
              </a:rPr>
              <a:t>Avoid empty words (e.g., </a:t>
            </a:r>
            <a:r>
              <a:rPr lang="en-CA" sz="2200" i="1" dirty="0" smtClean="0">
                <a:latin typeface="+mj-lt"/>
              </a:rPr>
              <a:t>um, uh, like</a:t>
            </a:r>
            <a:r>
              <a:rPr lang="en-CA" sz="2200" dirty="0" smtClean="0">
                <a:latin typeface="+mj-lt"/>
              </a:rPr>
              <a:t>)</a:t>
            </a:r>
            <a:r>
              <a:rPr lang="en-CA" sz="2200" i="1" dirty="0" smtClean="0">
                <a:latin typeface="+mj-lt"/>
              </a:rPr>
              <a:t>.</a:t>
            </a:r>
          </a:p>
          <a:p>
            <a:r>
              <a:rPr lang="en-CA" sz="2200" dirty="0" smtClean="0">
                <a:latin typeface="+mj-lt"/>
              </a:rPr>
              <a:t>Be confident but not cocky.</a:t>
            </a:r>
          </a:p>
          <a:p>
            <a:endParaRPr lang="en-CA" sz="2200" dirty="0">
              <a:latin typeface="+mj-lt"/>
            </a:endParaRPr>
          </a:p>
        </p:txBody>
      </p:sp>
    </p:spTree>
    <p:extLst>
      <p:ext uri="{BB962C8B-B14F-4D97-AF65-F5344CB8AC3E}">
        <p14:creationId xmlns:p14="http://schemas.microsoft.com/office/powerpoint/2010/main" val="20073806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Asking Your Own Questions</a:t>
            </a:r>
          </a:p>
        </p:txBody>
      </p:sp>
      <p:sp>
        <p:nvSpPr>
          <p:cNvPr id="3" name="Content Placeholder 2"/>
          <p:cNvSpPr>
            <a:spLocks noGrp="1"/>
          </p:cNvSpPr>
          <p:nvPr>
            <p:ph idx="1"/>
          </p:nvPr>
        </p:nvSpPr>
        <p:spPr>
          <a:xfrm>
            <a:off x="2231136" y="2364131"/>
            <a:ext cx="7729728" cy="4302888"/>
          </a:xfrm>
        </p:spPr>
        <p:txBody>
          <a:bodyPr>
            <a:normAutofit fontScale="92500" lnSpcReduction="10000"/>
          </a:bodyPr>
          <a:lstStyle/>
          <a:p>
            <a:r>
              <a:rPr lang="en-US" sz="2700" dirty="0">
                <a:latin typeface="+mj-lt"/>
                <a:cs typeface="Calibri" pitchFamily="34" charset="0"/>
              </a:rPr>
              <a:t>What will my duties be?</a:t>
            </a:r>
          </a:p>
          <a:p>
            <a:r>
              <a:rPr lang="en-US" sz="2700" dirty="0">
                <a:latin typeface="+mj-lt"/>
                <a:cs typeface="Calibri" pitchFamily="34" charset="0"/>
              </a:rPr>
              <a:t>Tell me what it is like working here in terms of the people, management practices, workloads, expected performance, and rewards.</a:t>
            </a:r>
          </a:p>
          <a:p>
            <a:r>
              <a:rPr lang="en-US" sz="2700" dirty="0">
                <a:latin typeface="+mj-lt"/>
                <a:cs typeface="Calibri" pitchFamily="34" charset="0"/>
              </a:rPr>
              <a:t>What training programs does this organization offer</a:t>
            </a:r>
            <a:r>
              <a:rPr lang="en-US" sz="2700" dirty="0" smtClean="0">
                <a:latin typeface="+mj-lt"/>
                <a:cs typeface="Calibri" pitchFamily="34" charset="0"/>
              </a:rPr>
              <a:t>?</a:t>
            </a:r>
          </a:p>
          <a:p>
            <a:r>
              <a:rPr lang="en-US" sz="2700" dirty="0" smtClean="0">
                <a:latin typeface="+mj-lt"/>
                <a:cs typeface="Calibri" pitchFamily="34" charset="0"/>
              </a:rPr>
              <a:t>What is the organizational structure and where does this position fit in?</a:t>
            </a:r>
          </a:p>
          <a:p>
            <a:r>
              <a:rPr lang="en-CA" sz="2700" dirty="0" smtClean="0">
                <a:latin typeface="+mj-lt"/>
                <a:cs typeface="Calibri" pitchFamily="34" charset="0"/>
              </a:rPr>
              <a:t>What do you like best about working for this organization?</a:t>
            </a:r>
          </a:p>
          <a:p>
            <a:r>
              <a:rPr lang="en-CA" sz="2700" dirty="0" smtClean="0">
                <a:latin typeface="+mj-lt"/>
                <a:cs typeface="Calibri" pitchFamily="34" charset="0"/>
              </a:rPr>
              <a:t>May I have a tour of the facilities?</a:t>
            </a:r>
          </a:p>
          <a:p>
            <a:endParaRPr lang="en-US" sz="3000" dirty="0" smtClean="0">
              <a:latin typeface="+mj-lt"/>
              <a:cs typeface="Calibri" pitchFamily="34" charset="0"/>
            </a:endParaRPr>
          </a:p>
          <a:p>
            <a:endParaRPr lang="en-US" sz="3000" dirty="0">
              <a:latin typeface="+mj-lt"/>
              <a:cs typeface="Calibri" pitchFamily="34" charset="0"/>
            </a:endParaRPr>
          </a:p>
          <a:p>
            <a:endParaRPr lang="en-CA" dirty="0">
              <a:latin typeface="+mj-lt"/>
            </a:endParaRPr>
          </a:p>
        </p:txBody>
      </p:sp>
    </p:spTree>
    <p:extLst>
      <p:ext uri="{BB962C8B-B14F-4D97-AF65-F5344CB8AC3E}">
        <p14:creationId xmlns:p14="http://schemas.microsoft.com/office/powerpoint/2010/main" val="704363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Closing the Interview</a:t>
            </a:r>
          </a:p>
        </p:txBody>
      </p:sp>
      <p:sp>
        <p:nvSpPr>
          <p:cNvPr id="3" name="Content Placeholder 2"/>
          <p:cNvSpPr>
            <a:spLocks noGrp="1"/>
          </p:cNvSpPr>
          <p:nvPr>
            <p:ph idx="1"/>
          </p:nvPr>
        </p:nvSpPr>
        <p:spPr>
          <a:xfrm>
            <a:off x="2231136" y="2468302"/>
            <a:ext cx="7729728" cy="3920923"/>
          </a:xfrm>
        </p:spPr>
        <p:txBody>
          <a:bodyPr>
            <a:normAutofit/>
          </a:bodyPr>
          <a:lstStyle/>
          <a:p>
            <a:pPr marL="0" indent="0">
              <a:buNone/>
            </a:pPr>
            <a:r>
              <a:rPr lang="en-US" sz="2500" b="1" dirty="0">
                <a:latin typeface="+mj-lt"/>
                <a:cs typeface="Calibri" pitchFamily="34" charset="0"/>
              </a:rPr>
              <a:t>Ending positively </a:t>
            </a:r>
          </a:p>
          <a:p>
            <a:r>
              <a:rPr lang="en-CA" sz="2500" dirty="0">
                <a:latin typeface="+mj-lt"/>
              </a:rPr>
              <a:t>Summarize your strongest qualifications. </a:t>
            </a:r>
          </a:p>
          <a:p>
            <a:r>
              <a:rPr lang="en-CA" sz="2500" dirty="0">
                <a:latin typeface="+mj-lt"/>
              </a:rPr>
              <a:t>Show enthusiasm for obtaining this position.</a:t>
            </a:r>
          </a:p>
          <a:p>
            <a:r>
              <a:rPr lang="en-CA" sz="2500" dirty="0">
                <a:latin typeface="+mj-lt"/>
              </a:rPr>
              <a:t>When the interviewer signals the end of the interview, stand up and shake hands.</a:t>
            </a:r>
          </a:p>
          <a:p>
            <a:r>
              <a:rPr lang="en-CA" sz="2500" dirty="0">
                <a:latin typeface="+mj-lt"/>
              </a:rPr>
              <a:t>Ask for a business card and ask to stay in touch through LinkedIn.</a:t>
            </a:r>
          </a:p>
          <a:p>
            <a:r>
              <a:rPr lang="en-CA" sz="2500" dirty="0">
                <a:latin typeface="+mj-lt"/>
              </a:rPr>
              <a:t>Be sure to thank the receptionist.</a:t>
            </a:r>
          </a:p>
        </p:txBody>
      </p:sp>
    </p:spTree>
    <p:extLst>
      <p:ext uri="{BB962C8B-B14F-4D97-AF65-F5344CB8AC3E}">
        <p14:creationId xmlns:p14="http://schemas.microsoft.com/office/powerpoint/2010/main" val="488928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00"/>
                </a:solidFill>
                <a:cs typeface="Calibri" pitchFamily="34" charset="0"/>
              </a:rPr>
              <a:t>After the Interview</a:t>
            </a:r>
            <a:endParaRPr lang="en-CA" dirty="0">
              <a:solidFill>
                <a:srgbClr val="000000"/>
              </a:solidFill>
            </a:endParaRPr>
          </a:p>
        </p:txBody>
      </p:sp>
      <p:sp>
        <p:nvSpPr>
          <p:cNvPr id="3" name="Content Placeholder 2"/>
          <p:cNvSpPr>
            <a:spLocks noGrp="1"/>
          </p:cNvSpPr>
          <p:nvPr>
            <p:ph idx="1"/>
          </p:nvPr>
        </p:nvSpPr>
        <p:spPr>
          <a:xfrm>
            <a:off x="2231136" y="2526176"/>
            <a:ext cx="7729728" cy="3342189"/>
          </a:xfrm>
        </p:spPr>
        <p:txBody>
          <a:bodyPr>
            <a:normAutofit/>
          </a:bodyPr>
          <a:lstStyle/>
          <a:p>
            <a:r>
              <a:rPr lang="en-CA" sz="2500" dirty="0">
                <a:latin typeface="+mj-lt"/>
              </a:rPr>
              <a:t>Make notes on the interview as soon as you leave.</a:t>
            </a:r>
          </a:p>
          <a:p>
            <a:r>
              <a:rPr lang="en-US" sz="2500" dirty="0">
                <a:latin typeface="+mj-lt"/>
                <a:cs typeface="Calibri" pitchFamily="34" charset="0"/>
              </a:rPr>
              <a:t>Alert your references that they might be called.</a:t>
            </a:r>
          </a:p>
          <a:p>
            <a:r>
              <a:rPr lang="en-US" sz="2500" dirty="0">
                <a:latin typeface="+mj-lt"/>
                <a:cs typeface="Calibri" pitchFamily="34" charset="0"/>
              </a:rPr>
              <a:t>Write a thank-you letter to the interviewer. Remind the interviewer of your visit. Show that you really want the job and that you are qualified for it.</a:t>
            </a:r>
          </a:p>
          <a:p>
            <a:r>
              <a:rPr lang="en-US" sz="2500" dirty="0">
                <a:latin typeface="+mj-lt"/>
                <a:cs typeface="Calibri" pitchFamily="34" charset="0"/>
              </a:rPr>
              <a:t>If you don’t hear from the interviewer within the specified time, call.</a:t>
            </a:r>
          </a:p>
        </p:txBody>
      </p:sp>
    </p:spTree>
    <p:extLst>
      <p:ext uri="{BB962C8B-B14F-4D97-AF65-F5344CB8AC3E}">
        <p14:creationId xmlns:p14="http://schemas.microsoft.com/office/powerpoint/2010/main" val="636465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Contacting Your References</a:t>
            </a:r>
          </a:p>
        </p:txBody>
      </p:sp>
      <p:sp>
        <p:nvSpPr>
          <p:cNvPr id="3" name="Content Placeholder 2"/>
          <p:cNvSpPr>
            <a:spLocks noGrp="1"/>
          </p:cNvSpPr>
          <p:nvPr>
            <p:ph idx="1"/>
          </p:nvPr>
        </p:nvSpPr>
        <p:spPr>
          <a:xfrm>
            <a:off x="2231136" y="2537750"/>
            <a:ext cx="7729728" cy="3272741"/>
          </a:xfrm>
        </p:spPr>
        <p:txBody>
          <a:bodyPr>
            <a:normAutofit lnSpcReduction="10000"/>
          </a:bodyPr>
          <a:lstStyle/>
          <a:p>
            <a:r>
              <a:rPr lang="en-CA" sz="2500" dirty="0">
                <a:latin typeface="+mj-lt"/>
              </a:rPr>
              <a:t>Ensure you have asked permission to use references’ names.</a:t>
            </a:r>
          </a:p>
          <a:p>
            <a:r>
              <a:rPr lang="en-CA" sz="2500" dirty="0">
                <a:latin typeface="+mj-lt"/>
              </a:rPr>
              <a:t>Supply them with a copy of your résumé and information about the types of positions you are seeking.</a:t>
            </a:r>
          </a:p>
          <a:p>
            <a:r>
              <a:rPr lang="en-CA" sz="2500" dirty="0">
                <a:latin typeface="+mj-lt"/>
              </a:rPr>
              <a:t>To get letters of recommendation, recommenders need evidence to support generalizations, so give them ammunition.</a:t>
            </a:r>
          </a:p>
          <a:p>
            <a:endParaRPr lang="en-CA" dirty="0">
              <a:latin typeface="+mj-lt"/>
            </a:endParaRPr>
          </a:p>
        </p:txBody>
      </p:sp>
    </p:spTree>
    <p:extLst>
      <p:ext uri="{BB962C8B-B14F-4D97-AF65-F5344CB8AC3E}">
        <p14:creationId xmlns:p14="http://schemas.microsoft.com/office/powerpoint/2010/main" val="346004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title"/>
          </p:nvPr>
        </p:nvSpPr>
        <p:spPr/>
        <p:txBody>
          <a:bodyPr/>
          <a:lstStyle/>
          <a:p>
            <a:r>
              <a:rPr lang="en-CA" dirty="0"/>
              <a:t>Following Up</a:t>
            </a:r>
          </a:p>
        </p:txBody>
      </p:sp>
      <p:sp>
        <p:nvSpPr>
          <p:cNvPr id="3" name="Content Placeholder 2"/>
          <p:cNvSpPr>
            <a:spLocks noGrp="1"/>
          </p:cNvSpPr>
          <p:nvPr>
            <p:ph idx="1"/>
          </p:nvPr>
        </p:nvSpPr>
        <p:spPr>
          <a:xfrm>
            <a:off x="2231136" y="2641924"/>
            <a:ext cx="7729728" cy="2856052"/>
          </a:xfrm>
        </p:spPr>
        <p:txBody>
          <a:bodyPr>
            <a:normAutofit/>
          </a:bodyPr>
          <a:lstStyle/>
          <a:p>
            <a:r>
              <a:rPr lang="en-CA" sz="2500" dirty="0">
                <a:latin typeface="+mj-lt"/>
              </a:rPr>
              <a:t>Consider following up if you don’t hear from the interviewer within five days.</a:t>
            </a:r>
          </a:p>
          <a:p>
            <a:r>
              <a:rPr lang="en-CA" sz="2500" dirty="0">
                <a:latin typeface="+mj-lt"/>
              </a:rPr>
              <a:t>Using an e-mail to follow up is best and less intrusive.</a:t>
            </a:r>
          </a:p>
          <a:p>
            <a:r>
              <a:rPr lang="en-CA" sz="2500" dirty="0">
                <a:latin typeface="+mj-lt"/>
              </a:rPr>
              <a:t>Sound professional and courteous, not desperate or frustrated.</a:t>
            </a:r>
          </a:p>
          <a:p>
            <a:r>
              <a:rPr lang="en-CA" sz="2500" dirty="0">
                <a:latin typeface="+mj-lt"/>
              </a:rPr>
              <a:t>Don’t harass the interviewer and don’t force a decision.</a:t>
            </a:r>
          </a:p>
        </p:txBody>
      </p:sp>
    </p:spTree>
    <p:extLst>
      <p:ext uri="{BB962C8B-B14F-4D97-AF65-F5344CB8AC3E}">
        <p14:creationId xmlns:p14="http://schemas.microsoft.com/office/powerpoint/2010/main" val="1367292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a:xfrm>
            <a:off x="2231136" y="2638044"/>
            <a:ext cx="7729728" cy="3774331"/>
          </a:xfrm>
        </p:spPr>
        <p:txBody>
          <a:bodyP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200" dirty="0" smtClean="0">
                <a:latin typeface="+mj-lt"/>
              </a:rPr>
              <a:t>Find a job you feel you are qualified for based on the summary of qualifications listed and your experience/skillset. You may look on Indeed, LinkedIn, refer to a job posting you have already seen, </a:t>
            </a:r>
            <a:r>
              <a:rPr lang="en-US" sz="2200" dirty="0" err="1" smtClean="0">
                <a:latin typeface="+mj-lt"/>
              </a:rPr>
              <a:t>etc</a:t>
            </a:r>
            <a:r>
              <a:rPr lang="mr-IN" sz="2200" dirty="0" smtClean="0">
                <a:latin typeface="+mj-lt"/>
              </a:rPr>
              <a:t>…</a:t>
            </a:r>
            <a:r>
              <a:rPr lang="en-CA" sz="2200" dirty="0" smtClean="0">
                <a:latin typeface="+mj-lt"/>
              </a:rPr>
              <a:t> and print out the job posting. </a:t>
            </a:r>
            <a:endParaRPr lang="en-CA" sz="2200" dirty="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CA" sz="2200" dirty="0" smtClean="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2200" dirty="0" smtClean="0">
                <a:latin typeface="+mj-lt"/>
              </a:rPr>
              <a:t>On Wednesday, you will create your own CV for THAT job posting using your own skills, experience, qualifications, creating your </a:t>
            </a:r>
            <a:r>
              <a:rPr lang="en-CA" sz="2200" b="1" dirty="0" smtClean="0">
                <a:latin typeface="+mj-lt"/>
              </a:rPr>
              <a:t>personal brand</a:t>
            </a:r>
            <a:r>
              <a:rPr lang="en-CA" sz="2200" dirty="0" smtClean="0">
                <a:latin typeface="+mj-lt"/>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lang="en-CA" sz="2200" dirty="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2200" dirty="0" smtClean="0">
                <a:latin typeface="+mj-lt"/>
              </a:rPr>
              <a:t>*You may use this opportunity to look for a job and get feedback for future use.*</a:t>
            </a:r>
          </a:p>
        </p:txBody>
      </p:sp>
    </p:spTree>
    <p:extLst>
      <p:ext uri="{BB962C8B-B14F-4D97-AF65-F5344CB8AC3E}">
        <p14:creationId xmlns:p14="http://schemas.microsoft.com/office/powerpoint/2010/main" val="1779491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a:bodyPr>
          <a:lstStyle/>
          <a:p>
            <a:r>
              <a:rPr lang="en-CA" dirty="0"/>
              <a:t>Main Heading and Career Objective</a:t>
            </a:r>
          </a:p>
        </p:txBody>
      </p:sp>
      <p:sp>
        <p:nvSpPr>
          <p:cNvPr id="3" name="Content Placeholder 2"/>
          <p:cNvSpPr>
            <a:spLocks noGrp="1"/>
          </p:cNvSpPr>
          <p:nvPr>
            <p:ph idx="1"/>
          </p:nvPr>
        </p:nvSpPr>
        <p:spPr>
          <a:xfrm>
            <a:off x="1524000" y="1866419"/>
            <a:ext cx="7696200" cy="2508812"/>
          </a:xfrm>
        </p:spPr>
        <p:txBody>
          <a:bodyPr>
            <a:normAutofit/>
          </a:bodyPr>
          <a:lstStyle/>
          <a:p>
            <a:r>
              <a:rPr lang="en-CA" sz="2500" dirty="0">
                <a:latin typeface="+mj-lt"/>
              </a:rPr>
              <a:t>List your name, address, phone number, and your personal e-mail address.</a:t>
            </a:r>
          </a:p>
          <a:p>
            <a:r>
              <a:rPr lang="en-CA" sz="2500" dirty="0">
                <a:latin typeface="+mj-lt"/>
              </a:rPr>
              <a:t>Include a well-written career objective customized for the job opening.</a:t>
            </a:r>
          </a:p>
          <a:p>
            <a:r>
              <a:rPr lang="en-CA" sz="2500" dirty="0">
                <a:latin typeface="+mj-lt"/>
              </a:rPr>
              <a:t>Can includes strategic keywords for tracking systems.</a:t>
            </a:r>
          </a:p>
        </p:txBody>
      </p:sp>
    </p:spTree>
    <p:extLst>
      <p:ext uri="{BB962C8B-B14F-4D97-AF65-F5344CB8AC3E}">
        <p14:creationId xmlns:p14="http://schemas.microsoft.com/office/powerpoint/2010/main" val="13125299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2231136" y="2673752"/>
            <a:ext cx="7729728" cy="3611302"/>
          </a:xfrm>
        </p:spPr>
        <p:txBody>
          <a:bodyP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CA" sz="2800" dirty="0" smtClean="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CA" sz="2800" dirty="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2800" dirty="0" smtClean="0">
                <a:latin typeface="+mj-lt"/>
              </a:rPr>
              <a:t>Don’t be shy to ask!</a:t>
            </a:r>
          </a:p>
          <a:p>
            <a:pPr marL="0" marR="0" lvl="0" indent="0" algn="ctr" defTabSz="914400" eaLnBrk="1" fontAlgn="auto" latinLnBrk="0" hangingPunct="1">
              <a:lnSpc>
                <a:spcPct val="100000"/>
              </a:lnSpc>
              <a:spcBef>
                <a:spcPts val="0"/>
              </a:spcBef>
              <a:spcAft>
                <a:spcPts val="0"/>
              </a:spcAft>
              <a:buClrTx/>
              <a:buSzTx/>
              <a:buFontTx/>
              <a:buNone/>
              <a:tabLst/>
              <a:defRPr/>
            </a:pPr>
            <a:r>
              <a:rPr lang="en-CA" sz="2800" dirty="0" smtClean="0">
                <a:latin typeface="+mj-lt"/>
              </a:rPr>
              <a:t>Email me at </a:t>
            </a:r>
            <a:r>
              <a:rPr lang="en-CA" sz="2800" dirty="0" smtClean="0">
                <a:latin typeface="+mj-lt"/>
                <a:hlinkClick r:id="rId2"/>
              </a:rPr>
              <a:t>pnyberg@enactusconcordia.com</a:t>
            </a:r>
            <a:r>
              <a:rPr lang="en-CA" sz="2800" dirty="0" smtClean="0">
                <a:latin typeface="+mj-lt"/>
              </a:rPr>
              <a:t>!</a:t>
            </a:r>
          </a:p>
          <a:p>
            <a:pPr marL="0" marR="0" lvl="0" indent="0" algn="ctr" defTabSz="914400" eaLnBrk="1" fontAlgn="auto" latinLnBrk="0" hangingPunct="1">
              <a:lnSpc>
                <a:spcPct val="100000"/>
              </a:lnSpc>
              <a:spcBef>
                <a:spcPts val="0"/>
              </a:spcBef>
              <a:spcAft>
                <a:spcPts val="0"/>
              </a:spcAft>
              <a:buClrTx/>
              <a:buSzTx/>
              <a:buFontTx/>
              <a:buNone/>
              <a:tabLst/>
              <a:defRPr/>
            </a:pPr>
            <a:endParaRPr lang="en-CA" sz="2800" dirty="0">
              <a:latin typeface="+mj-lt"/>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2800" dirty="0" smtClean="0">
                <a:latin typeface="+mj-lt"/>
              </a:rPr>
              <a:t>Good luck </a:t>
            </a:r>
            <a:r>
              <a:rPr lang="en-CA" sz="2800" dirty="0" smtClean="0">
                <a:latin typeface="+mj-lt"/>
                <a:sym typeface="Wingdings"/>
              </a:rPr>
              <a:t> </a:t>
            </a:r>
            <a:endParaRPr lang="en-CA" sz="2800" dirty="0" smtClean="0">
              <a:latin typeface="+mj-lt"/>
            </a:endParaRPr>
          </a:p>
        </p:txBody>
      </p:sp>
    </p:spTree>
    <p:extLst>
      <p:ext uri="{BB962C8B-B14F-4D97-AF65-F5344CB8AC3E}">
        <p14:creationId xmlns:p14="http://schemas.microsoft.com/office/powerpoint/2010/main" val="126431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a:bodyPr>
          <a:lstStyle/>
          <a:p>
            <a:r>
              <a:rPr lang="en-CA" dirty="0"/>
              <a:t>Optional Summary of Qualifications</a:t>
            </a:r>
          </a:p>
        </p:txBody>
      </p:sp>
      <p:sp>
        <p:nvSpPr>
          <p:cNvPr id="3" name="Content Placeholder 2"/>
          <p:cNvSpPr>
            <a:spLocks noGrp="1"/>
          </p:cNvSpPr>
          <p:nvPr>
            <p:ph idx="1"/>
          </p:nvPr>
        </p:nvSpPr>
        <p:spPr>
          <a:xfrm>
            <a:off x="1524000" y="1989862"/>
            <a:ext cx="7729728" cy="3101983"/>
          </a:xfrm>
        </p:spPr>
        <p:txBody>
          <a:bodyPr/>
          <a:lstStyle/>
          <a:p>
            <a:r>
              <a:rPr lang="en-US" sz="2500" dirty="0">
                <a:latin typeface="+mj-lt"/>
                <a:cs typeface="Calibri" pitchFamily="34" charset="0"/>
              </a:rPr>
              <a:t>Provide three to eight bulleted statements.</a:t>
            </a:r>
          </a:p>
          <a:p>
            <a:r>
              <a:rPr lang="en-US" sz="2500" dirty="0">
                <a:latin typeface="+mj-lt"/>
                <a:cs typeface="Calibri" pitchFamily="34" charset="0"/>
              </a:rPr>
              <a:t>List your most impressive qualifications: experience, skills, education, and awards.</a:t>
            </a:r>
          </a:p>
          <a:p>
            <a:r>
              <a:rPr lang="en-US" sz="2500" dirty="0">
                <a:latin typeface="+mj-lt"/>
                <a:cs typeface="Calibri" pitchFamily="34" charset="0"/>
              </a:rPr>
              <a:t>Customize the statements to fit requirements of the targeted job.</a:t>
            </a:r>
          </a:p>
          <a:p>
            <a:endParaRPr lang="en-CA" dirty="0">
              <a:latin typeface="+mj-lt"/>
            </a:endParaRPr>
          </a:p>
        </p:txBody>
      </p:sp>
    </p:spTree>
    <p:extLst>
      <p:ext uri="{BB962C8B-B14F-4D97-AF65-F5344CB8AC3E}">
        <p14:creationId xmlns:p14="http://schemas.microsoft.com/office/powerpoint/2010/main" val="50068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lstStyle/>
          <a:p>
            <a:r>
              <a:rPr lang="en-CA" dirty="0"/>
              <a:t>Education</a:t>
            </a:r>
          </a:p>
        </p:txBody>
      </p:sp>
      <p:sp>
        <p:nvSpPr>
          <p:cNvPr id="3" name="Content Placeholder 2"/>
          <p:cNvSpPr>
            <a:spLocks noGrp="1"/>
          </p:cNvSpPr>
          <p:nvPr>
            <p:ph idx="1"/>
          </p:nvPr>
        </p:nvSpPr>
        <p:spPr>
          <a:xfrm>
            <a:off x="1981200" y="1600201"/>
            <a:ext cx="7696200" cy="4525963"/>
          </a:xfrm>
        </p:spPr>
        <p:txBody>
          <a:bodyPr>
            <a:normAutofit/>
          </a:bodyPr>
          <a:lstStyle/>
          <a:p>
            <a:r>
              <a:rPr lang="en-US" sz="2500" dirty="0" smtClean="0">
                <a:latin typeface="+mj-lt"/>
                <a:cs typeface="Calibri" pitchFamily="34" charset="0"/>
              </a:rPr>
              <a:t>Include:</a:t>
            </a:r>
          </a:p>
          <a:p>
            <a:pPr lvl="1"/>
            <a:r>
              <a:rPr lang="en-US" sz="2500" dirty="0">
                <a:latin typeface="+mj-lt"/>
                <a:cs typeface="Calibri" pitchFamily="34" charset="0"/>
              </a:rPr>
              <a:t>T</a:t>
            </a:r>
            <a:r>
              <a:rPr lang="en-US" sz="2500" dirty="0" smtClean="0">
                <a:latin typeface="+mj-lt"/>
                <a:cs typeface="Calibri" pitchFamily="34" charset="0"/>
              </a:rPr>
              <a:t>he </a:t>
            </a:r>
            <a:r>
              <a:rPr lang="en-US" sz="2500" dirty="0">
                <a:latin typeface="+mj-lt"/>
                <a:cs typeface="Calibri" pitchFamily="34" charset="0"/>
              </a:rPr>
              <a:t>name and location of your </a:t>
            </a:r>
            <a:r>
              <a:rPr lang="en-US" sz="2500" dirty="0" smtClean="0">
                <a:latin typeface="+mj-lt"/>
                <a:cs typeface="Calibri" pitchFamily="34" charset="0"/>
              </a:rPr>
              <a:t>school</a:t>
            </a:r>
          </a:p>
          <a:p>
            <a:pPr lvl="1"/>
            <a:r>
              <a:rPr lang="en-US" sz="2500" dirty="0">
                <a:latin typeface="+mj-lt"/>
                <a:cs typeface="Calibri" pitchFamily="34" charset="0"/>
              </a:rPr>
              <a:t>D</a:t>
            </a:r>
            <a:r>
              <a:rPr lang="en-US" sz="2500" dirty="0" smtClean="0">
                <a:latin typeface="+mj-lt"/>
                <a:cs typeface="Calibri" pitchFamily="34" charset="0"/>
              </a:rPr>
              <a:t>ates </a:t>
            </a:r>
            <a:r>
              <a:rPr lang="en-US" sz="2500" dirty="0">
                <a:latin typeface="+mj-lt"/>
                <a:cs typeface="Calibri" pitchFamily="34" charset="0"/>
              </a:rPr>
              <a:t>of </a:t>
            </a:r>
            <a:r>
              <a:rPr lang="en-US" sz="2500" dirty="0" smtClean="0">
                <a:latin typeface="+mj-lt"/>
                <a:cs typeface="Calibri" pitchFamily="34" charset="0"/>
              </a:rPr>
              <a:t>attendance</a:t>
            </a:r>
          </a:p>
          <a:p>
            <a:pPr lvl="1"/>
            <a:r>
              <a:rPr lang="en-US" sz="2500" dirty="0">
                <a:latin typeface="+mj-lt"/>
                <a:cs typeface="Calibri" pitchFamily="34" charset="0"/>
              </a:rPr>
              <a:t>M</a:t>
            </a:r>
            <a:r>
              <a:rPr lang="en-US" sz="2500" dirty="0" smtClean="0">
                <a:latin typeface="+mj-lt"/>
                <a:cs typeface="Calibri" pitchFamily="34" charset="0"/>
              </a:rPr>
              <a:t>ajor </a:t>
            </a:r>
            <a:r>
              <a:rPr lang="en-US" sz="2500" dirty="0">
                <a:latin typeface="+mj-lt"/>
                <a:cs typeface="Calibri" pitchFamily="34" charset="0"/>
              </a:rPr>
              <a:t>fields of </a:t>
            </a:r>
            <a:r>
              <a:rPr lang="en-US" sz="2500" dirty="0" smtClean="0">
                <a:latin typeface="+mj-lt"/>
                <a:cs typeface="Calibri" pitchFamily="34" charset="0"/>
              </a:rPr>
              <a:t>study</a:t>
            </a:r>
          </a:p>
          <a:p>
            <a:pPr lvl="1"/>
            <a:r>
              <a:rPr lang="en-US" sz="2500" dirty="0">
                <a:latin typeface="+mj-lt"/>
                <a:cs typeface="Calibri" pitchFamily="34" charset="0"/>
              </a:rPr>
              <a:t>D</a:t>
            </a:r>
            <a:r>
              <a:rPr lang="en-US" sz="2500" dirty="0" smtClean="0">
                <a:latin typeface="+mj-lt"/>
                <a:cs typeface="Calibri" pitchFamily="34" charset="0"/>
              </a:rPr>
              <a:t>egrees </a:t>
            </a:r>
            <a:r>
              <a:rPr lang="en-US" sz="2500" dirty="0">
                <a:latin typeface="+mj-lt"/>
                <a:cs typeface="Calibri" pitchFamily="34" charset="0"/>
              </a:rPr>
              <a:t>received</a:t>
            </a:r>
            <a:r>
              <a:rPr lang="en-US" sz="2500" dirty="0" smtClean="0">
                <a:latin typeface="+mj-lt"/>
                <a:cs typeface="Calibri" pitchFamily="34" charset="0"/>
              </a:rPr>
              <a:t>.</a:t>
            </a:r>
            <a:endParaRPr lang="en-US" sz="2500" dirty="0">
              <a:latin typeface="+mj-lt"/>
              <a:cs typeface="Calibri" pitchFamily="34" charset="0"/>
            </a:endParaRPr>
          </a:p>
        </p:txBody>
      </p:sp>
    </p:spTree>
    <p:extLst>
      <p:ext uri="{BB962C8B-B14F-4D97-AF65-F5344CB8AC3E}">
        <p14:creationId xmlns:p14="http://schemas.microsoft.com/office/powerpoint/2010/main" val="80524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a:bodyPr>
          <a:lstStyle/>
          <a:p>
            <a:pPr lvl="0"/>
            <a:r>
              <a:rPr lang="en-CA" dirty="0">
                <a:cs typeface="Calibri" pitchFamily="34" charset="0"/>
              </a:rPr>
              <a:t>Work Experience or </a:t>
            </a:r>
            <a:br>
              <a:rPr lang="en-CA" dirty="0">
                <a:cs typeface="Calibri" pitchFamily="34" charset="0"/>
              </a:rPr>
            </a:br>
            <a:r>
              <a:rPr lang="en-CA" dirty="0">
                <a:cs typeface="Calibri" pitchFamily="34" charset="0"/>
              </a:rPr>
              <a:t>Employment History</a:t>
            </a:r>
          </a:p>
        </p:txBody>
      </p:sp>
      <p:sp>
        <p:nvSpPr>
          <p:cNvPr id="3" name="Content Placeholder 2"/>
          <p:cNvSpPr>
            <a:spLocks noGrp="1"/>
          </p:cNvSpPr>
          <p:nvPr>
            <p:ph idx="1"/>
          </p:nvPr>
        </p:nvSpPr>
        <p:spPr>
          <a:xfrm>
            <a:off x="1524000" y="1600200"/>
            <a:ext cx="9144000" cy="4876800"/>
          </a:xfrm>
        </p:spPr>
        <p:txBody>
          <a:bodyPr>
            <a:noAutofit/>
          </a:bodyPr>
          <a:lstStyle/>
          <a:p>
            <a:pPr>
              <a:spcBef>
                <a:spcPts val="600"/>
              </a:spcBef>
            </a:pPr>
            <a:r>
              <a:rPr lang="en-CA" sz="2500" dirty="0">
                <a:latin typeface="+mj-lt"/>
              </a:rPr>
              <a:t>List your jobs. Start with the most recent. Include the following:</a:t>
            </a:r>
          </a:p>
          <a:p>
            <a:pPr lvl="1">
              <a:spcBef>
                <a:spcPts val="600"/>
              </a:spcBef>
            </a:pPr>
            <a:r>
              <a:rPr lang="en-CA" sz="2500" dirty="0">
                <a:latin typeface="+mj-lt"/>
              </a:rPr>
              <a:t>Employer’s name, city, and province or territory</a:t>
            </a:r>
          </a:p>
          <a:p>
            <a:pPr lvl="1">
              <a:spcBef>
                <a:spcPts val="600"/>
              </a:spcBef>
            </a:pPr>
            <a:r>
              <a:rPr lang="en-CA" sz="2500" dirty="0">
                <a:latin typeface="+mj-lt"/>
              </a:rPr>
              <a:t>Dates of employment (month and year)</a:t>
            </a:r>
          </a:p>
          <a:p>
            <a:pPr lvl="1">
              <a:spcBef>
                <a:spcPts val="600"/>
              </a:spcBef>
            </a:pPr>
            <a:r>
              <a:rPr lang="en-CA" sz="2500" dirty="0">
                <a:latin typeface="+mj-lt"/>
              </a:rPr>
              <a:t>Most important job title</a:t>
            </a:r>
          </a:p>
          <a:p>
            <a:pPr lvl="1">
              <a:spcBef>
                <a:spcPts val="600"/>
              </a:spcBef>
            </a:pPr>
            <a:r>
              <a:rPr lang="en-CA" sz="2500" dirty="0">
                <a:latin typeface="+mj-lt"/>
              </a:rPr>
              <a:t>Significant duties, activities, and accomplishments</a:t>
            </a:r>
          </a:p>
          <a:p>
            <a:pPr marL="0" indent="0">
              <a:spcBef>
                <a:spcPts val="600"/>
              </a:spcBef>
              <a:buNone/>
            </a:pPr>
            <a:endParaRPr lang="en-US" sz="2200" i="1" dirty="0">
              <a:latin typeface="+mj-lt"/>
              <a:cs typeface="Calibri" pitchFamily="34" charset="0"/>
            </a:endParaRPr>
          </a:p>
          <a:p>
            <a:pPr marL="0" indent="0">
              <a:spcBef>
                <a:spcPts val="600"/>
              </a:spcBef>
              <a:buNone/>
            </a:pPr>
            <a:r>
              <a:rPr lang="en-US" sz="2200" i="1" dirty="0" smtClean="0">
                <a:latin typeface="+mj-lt"/>
                <a:cs typeface="Calibri" pitchFamily="34" charset="0"/>
              </a:rPr>
              <a:t>Manager</a:t>
            </a:r>
            <a:r>
              <a:rPr lang="en-US" sz="2200" i="1" dirty="0">
                <a:latin typeface="+mj-lt"/>
                <a:cs typeface="Calibri" pitchFamily="34" charset="0"/>
              </a:rPr>
              <a:t>, Fleet Equipment, Kelso, Ontario. June 2010 to present. Salesperson, Sears, Chatham, Ontario. April 2008 to May 2010. </a:t>
            </a:r>
          </a:p>
          <a:p>
            <a:pPr marL="0" indent="0">
              <a:spcBef>
                <a:spcPts val="600"/>
              </a:spcBef>
              <a:buNone/>
            </a:pPr>
            <a:r>
              <a:rPr lang="en-CA" sz="2200" i="1" dirty="0">
                <a:latin typeface="+mj-lt"/>
              </a:rPr>
              <a:t>Tax Preparer, Tax Clinic Program - Sponsored by the Chartered Accountants of Alberta. Tax seasons, 2008 to present.</a:t>
            </a:r>
            <a:endParaRPr lang="en-CA" sz="2200" dirty="0">
              <a:latin typeface="+mj-lt"/>
            </a:endParaRPr>
          </a:p>
        </p:txBody>
      </p:sp>
    </p:spTree>
    <p:extLst>
      <p:ext uri="{BB962C8B-B14F-4D97-AF65-F5344CB8AC3E}">
        <p14:creationId xmlns:p14="http://schemas.microsoft.com/office/powerpoint/2010/main" val="268181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a:normAutofit/>
          </a:bodyPr>
          <a:lstStyle/>
          <a:p>
            <a:r>
              <a:rPr lang="en-CA" dirty="0">
                <a:cs typeface="Calibri" pitchFamily="34" charset="0"/>
              </a:rPr>
              <a:t>Work Experience or </a:t>
            </a:r>
            <a:br>
              <a:rPr lang="en-CA" dirty="0">
                <a:cs typeface="Calibri" pitchFamily="34" charset="0"/>
              </a:rPr>
            </a:br>
            <a:r>
              <a:rPr lang="en-CA" dirty="0">
                <a:cs typeface="Calibri" pitchFamily="34" charset="0"/>
              </a:rPr>
              <a:t>Employment History (cont.)</a:t>
            </a:r>
            <a:endParaRPr lang="en-CA" dirty="0"/>
          </a:p>
        </p:txBody>
      </p:sp>
      <p:sp>
        <p:nvSpPr>
          <p:cNvPr id="3" name="Content Placeholder 2"/>
          <p:cNvSpPr>
            <a:spLocks noGrp="1"/>
          </p:cNvSpPr>
          <p:nvPr>
            <p:ph idx="1"/>
          </p:nvPr>
        </p:nvSpPr>
        <p:spPr>
          <a:xfrm>
            <a:off x="1524000" y="1901143"/>
            <a:ext cx="9144000" cy="4152417"/>
          </a:xfrm>
        </p:spPr>
        <p:txBody>
          <a:bodyPr>
            <a:normAutofit/>
          </a:bodyPr>
          <a:lstStyle/>
          <a:p>
            <a:r>
              <a:rPr lang="en-US" sz="2500" dirty="0">
                <a:latin typeface="+mj-lt"/>
                <a:cs typeface="Calibri" pitchFamily="34" charset="0"/>
              </a:rPr>
              <a:t>Use action verbs to describe your experience.</a:t>
            </a:r>
          </a:p>
          <a:p>
            <a:r>
              <a:rPr lang="en-US" sz="2500" dirty="0">
                <a:latin typeface="+mj-lt"/>
                <a:cs typeface="Calibri" pitchFamily="34" charset="0"/>
              </a:rPr>
              <a:t>Summarize significant duties, activities, accomplishments, and promotions.</a:t>
            </a:r>
          </a:p>
          <a:p>
            <a:pPr lvl="1"/>
            <a:r>
              <a:rPr lang="en-CA" sz="2200" i="1" dirty="0">
                <a:latin typeface="+mj-lt"/>
                <a:cs typeface="Calibri" pitchFamily="34" charset="0"/>
              </a:rPr>
              <a:t>Developed customer-service skills by successfully interacting with 40+ customers daily. </a:t>
            </a:r>
          </a:p>
          <a:p>
            <a:pPr lvl="1"/>
            <a:r>
              <a:rPr lang="en-CA" sz="2200" i="1" dirty="0">
                <a:latin typeface="+mj-lt"/>
                <a:cs typeface="Calibri" pitchFamily="34" charset="0"/>
              </a:rPr>
              <a:t>Conducted research and wrote final study analyzing equipment needs of 100 small businesses in St. Catharines.</a:t>
            </a:r>
          </a:p>
          <a:p>
            <a:pPr lvl="1"/>
            <a:r>
              <a:rPr lang="en-CA" sz="2200" i="1" dirty="0">
                <a:latin typeface="+mj-lt"/>
                <a:cs typeface="Calibri" pitchFamily="34" charset="0"/>
              </a:rPr>
              <a:t>Personally generated orders for sales of $90,000 annually. </a:t>
            </a:r>
          </a:p>
          <a:p>
            <a:endParaRPr lang="en-US" dirty="0">
              <a:latin typeface="+mj-lt"/>
              <a:cs typeface="Calibri" pitchFamily="34" charset="0"/>
            </a:endParaRPr>
          </a:p>
          <a:p>
            <a:endParaRPr lang="en-CA" dirty="0">
              <a:latin typeface="+mj-lt"/>
            </a:endParaRPr>
          </a:p>
        </p:txBody>
      </p:sp>
    </p:spTree>
    <p:extLst>
      <p:ext uri="{BB962C8B-B14F-4D97-AF65-F5344CB8AC3E}">
        <p14:creationId xmlns:p14="http://schemas.microsoft.com/office/powerpoint/2010/main" val="157485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293360"/>
            <a:ext cx="7729728" cy="1188720"/>
          </a:xfrm>
        </p:spPr>
        <p:txBody>
          <a:bodyPr>
            <a:normAutofit/>
          </a:bodyPr>
          <a:lstStyle/>
          <a:p>
            <a:r>
              <a:rPr lang="en-CA" dirty="0"/>
              <a:t>Capabilities and Skills</a:t>
            </a:r>
          </a:p>
        </p:txBody>
      </p:sp>
      <p:sp>
        <p:nvSpPr>
          <p:cNvPr id="3" name="Content Placeholder 2"/>
          <p:cNvSpPr>
            <a:spLocks noGrp="1"/>
          </p:cNvSpPr>
          <p:nvPr>
            <p:ph idx="1"/>
          </p:nvPr>
        </p:nvSpPr>
        <p:spPr>
          <a:xfrm>
            <a:off x="2231136" y="1886674"/>
            <a:ext cx="7729728" cy="3741779"/>
          </a:xfrm>
        </p:spPr>
        <p:txBody>
          <a:bodyPr>
            <a:normAutofit/>
          </a:bodyPr>
          <a:lstStyle/>
          <a:p>
            <a:r>
              <a:rPr lang="en-US" sz="2500" dirty="0">
                <a:latin typeface="+mj-lt"/>
                <a:cs typeface="Calibri" pitchFamily="34" charset="0"/>
              </a:rPr>
              <a:t>Highlight your special skills. Include the ability to use the Web, software programs, social media, office equipment, and communication technology.</a:t>
            </a:r>
          </a:p>
          <a:p>
            <a:r>
              <a:rPr lang="en-US" sz="2500" dirty="0">
                <a:latin typeface="+mj-lt"/>
                <a:cs typeface="Calibri" pitchFamily="34" charset="0"/>
              </a:rPr>
              <a:t>Highlight exceptional </a:t>
            </a:r>
            <a:r>
              <a:rPr lang="en-US" sz="2500" dirty="0" smtClean="0">
                <a:latin typeface="+mj-lt"/>
                <a:cs typeface="Calibri" pitchFamily="34" charset="0"/>
              </a:rPr>
              <a:t>skills, </a:t>
            </a:r>
            <a:r>
              <a:rPr lang="en-US" sz="2500" dirty="0">
                <a:latin typeface="+mj-lt"/>
                <a:cs typeface="Calibri" pitchFamily="34" charset="0"/>
              </a:rPr>
              <a:t>such as working well under stress, learning computer programs quickly, and interacting with customers. Give evidence of communication, management, and interpersonal skills. </a:t>
            </a:r>
          </a:p>
          <a:p>
            <a:pPr marL="0" indent="0">
              <a:buNone/>
            </a:pPr>
            <a:r>
              <a:rPr lang="en-CA" sz="2200" i="1" dirty="0">
                <a:latin typeface="+mj-lt"/>
              </a:rPr>
              <a:t>Certified in graphic design including infographics through an intensive 350-hour classroom program.</a:t>
            </a:r>
          </a:p>
          <a:p>
            <a:endParaRPr lang="en-CA" dirty="0">
              <a:latin typeface="+mj-lt"/>
            </a:endParaRPr>
          </a:p>
        </p:txBody>
      </p:sp>
    </p:spTree>
    <p:extLst>
      <p:ext uri="{BB962C8B-B14F-4D97-AF65-F5344CB8AC3E}">
        <p14:creationId xmlns:p14="http://schemas.microsoft.com/office/powerpoint/2010/main" val="126025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Awards, Honours, and Activities</a:t>
            </a:r>
          </a:p>
        </p:txBody>
      </p:sp>
      <p:sp>
        <p:nvSpPr>
          <p:cNvPr id="3" name="Content Placeholder 2"/>
          <p:cNvSpPr>
            <a:spLocks noGrp="1"/>
          </p:cNvSpPr>
          <p:nvPr>
            <p:ph idx="1"/>
          </p:nvPr>
        </p:nvSpPr>
        <p:spPr>
          <a:xfrm>
            <a:off x="2231136" y="2699797"/>
            <a:ext cx="7729728" cy="2937074"/>
          </a:xfrm>
        </p:spPr>
        <p:txBody>
          <a:bodyPr>
            <a:normAutofit/>
          </a:bodyPr>
          <a:lstStyle/>
          <a:p>
            <a:r>
              <a:rPr lang="en-CA" sz="2500" dirty="0">
                <a:latin typeface="+mj-lt"/>
                <a:cs typeface="Calibri" pitchFamily="34" charset="0"/>
              </a:rPr>
              <a:t>Show that you are well-rounded.</a:t>
            </a:r>
          </a:p>
          <a:p>
            <a:r>
              <a:rPr lang="en-CA" sz="2500" dirty="0">
                <a:latin typeface="+mj-lt"/>
                <a:cs typeface="Calibri" pitchFamily="34" charset="0"/>
              </a:rPr>
              <a:t>List awards and extracurricular activities, especially if they demonstrate leadership, teamwork, reliability, loyalty, initiative, efficiency, and self-sufficiency.</a:t>
            </a:r>
          </a:p>
          <a:p>
            <a:pPr marL="0" indent="0">
              <a:buNone/>
            </a:pPr>
            <a:r>
              <a:rPr lang="en-CA" sz="2200" i="1" dirty="0">
                <a:latin typeface="+mj-lt"/>
              </a:rPr>
              <a:t>Collected dues, kept financial records, and paid bills while serving as treasurer of </a:t>
            </a:r>
            <a:r>
              <a:rPr lang="en-CA" sz="2200" i="1" dirty="0" smtClean="0">
                <a:latin typeface="+mj-lt"/>
              </a:rPr>
              <a:t>35-member </a:t>
            </a:r>
            <a:r>
              <a:rPr lang="en-CA" sz="2200" i="1" dirty="0">
                <a:latin typeface="+mj-lt"/>
              </a:rPr>
              <a:t>business management club.</a:t>
            </a:r>
          </a:p>
          <a:p>
            <a:endParaRPr lang="en-CA" dirty="0">
              <a:latin typeface="+mj-lt"/>
            </a:endParaRPr>
          </a:p>
        </p:txBody>
      </p:sp>
    </p:spTree>
    <p:extLst>
      <p:ext uri="{BB962C8B-B14F-4D97-AF65-F5344CB8AC3E}">
        <p14:creationId xmlns:p14="http://schemas.microsoft.com/office/powerpoint/2010/main" val="17798112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1416</TotalTime>
  <Words>3035</Words>
  <Application>Microsoft Macintosh PowerPoint</Application>
  <PresentationFormat>Widescreen</PresentationFormat>
  <Paragraphs>263</Paragraphs>
  <Slides>30</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Calibri</vt:lpstr>
      <vt:lpstr>Gill Sans MT</vt:lpstr>
      <vt:lpstr>Mangal</vt:lpstr>
      <vt:lpstr>Wingdings</vt:lpstr>
      <vt:lpstr>Arial</vt:lpstr>
      <vt:lpstr>Parcel</vt:lpstr>
      <vt:lpstr>Branding Yourself: The Job Search &amp; Interviewing Techniques</vt:lpstr>
      <vt:lpstr>Creating a Customized Résumé</vt:lpstr>
      <vt:lpstr>Main Heading and Career Objective</vt:lpstr>
      <vt:lpstr>Optional Summary of Qualifications</vt:lpstr>
      <vt:lpstr>Education</vt:lpstr>
      <vt:lpstr>Work Experience or  Employment History</vt:lpstr>
      <vt:lpstr>Work Experience or  Employment History (cont.)</vt:lpstr>
      <vt:lpstr>Capabilities and Skills</vt:lpstr>
      <vt:lpstr>Awards, Honours, and Activities</vt:lpstr>
      <vt:lpstr>Personal Data and References</vt:lpstr>
      <vt:lpstr>Final Tips</vt:lpstr>
      <vt:lpstr>Once you’ve landed an interview…</vt:lpstr>
      <vt:lpstr>Types of Employment Interviews</vt:lpstr>
      <vt:lpstr>Before the Interview</vt:lpstr>
      <vt:lpstr>Making the First Conversation Impressive</vt:lpstr>
      <vt:lpstr>Making the  First Conversation Impressive (cont.)</vt:lpstr>
      <vt:lpstr>Researching the Target Company </vt:lpstr>
      <vt:lpstr>Preparing and Practising</vt:lpstr>
      <vt:lpstr>Rehearsing Success Stories</vt:lpstr>
      <vt:lpstr>Cleaning Up Digital Dirt*****</vt:lpstr>
      <vt:lpstr>Travelling to and  Arriving at Your Interview</vt:lpstr>
      <vt:lpstr>Fighting Fear </vt:lpstr>
      <vt:lpstr>During the Interview</vt:lpstr>
      <vt:lpstr>Asking Your Own Questions</vt:lpstr>
      <vt:lpstr>Closing the Interview</vt:lpstr>
      <vt:lpstr>After the Interview</vt:lpstr>
      <vt:lpstr>Contacting Your References</vt:lpstr>
      <vt:lpstr>Following Up</vt:lpstr>
      <vt:lpstr>Assignment!</vt:lpstr>
      <vt:lpstr>QUESTIONS?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Job Search &amp; Interviewing Skills</dc:title>
  <dc:creator>p.nyberg.gordon@gmail.com</dc:creator>
  <cp:lastModifiedBy>p.nyberg.gordon@gmail.com</cp:lastModifiedBy>
  <cp:revision>11</cp:revision>
  <dcterms:created xsi:type="dcterms:W3CDTF">2018-06-03T16:28:36Z</dcterms:created>
  <dcterms:modified xsi:type="dcterms:W3CDTF">2018-09-12T14:13:35Z</dcterms:modified>
</cp:coreProperties>
</file>