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4660"/>
  </p:normalViewPr>
  <p:slideViewPr>
    <p:cSldViewPr snapToGrid="0">
      <p:cViewPr varScale="1">
        <p:scale>
          <a:sx n="70" d="100"/>
          <a:sy n="70" d="100"/>
        </p:scale>
        <p:origin x="241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A001-6ADF-447A-88E1-D8196C077C92}" type="datetimeFigureOut">
              <a:rPr lang="en-GB" smtClean="0"/>
              <a:t>06/06/2020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C938B-848A-4B8C-A5DE-DA75EB83E5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6053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A001-6ADF-447A-88E1-D8196C077C92}" type="datetimeFigureOut">
              <a:rPr lang="en-GB" smtClean="0"/>
              <a:t>06/06/2020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C938B-848A-4B8C-A5DE-DA75EB83E5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6784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A001-6ADF-447A-88E1-D8196C077C92}" type="datetimeFigureOut">
              <a:rPr lang="en-GB" smtClean="0"/>
              <a:t>06/06/2020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C938B-848A-4B8C-A5DE-DA75EB83E5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703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A001-6ADF-447A-88E1-D8196C077C92}" type="datetimeFigureOut">
              <a:rPr lang="en-GB" smtClean="0"/>
              <a:t>06/06/2020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C938B-848A-4B8C-A5DE-DA75EB83E5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558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A001-6ADF-447A-88E1-D8196C077C92}" type="datetimeFigureOut">
              <a:rPr lang="en-GB" smtClean="0"/>
              <a:t>06/06/2020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C938B-848A-4B8C-A5DE-DA75EB83E5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705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A001-6ADF-447A-88E1-D8196C077C92}" type="datetimeFigureOut">
              <a:rPr lang="en-GB" smtClean="0"/>
              <a:t>06/06/2020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C938B-848A-4B8C-A5DE-DA75EB83E5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112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A001-6ADF-447A-88E1-D8196C077C92}" type="datetimeFigureOut">
              <a:rPr lang="en-GB" smtClean="0"/>
              <a:t>06/06/2020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C938B-848A-4B8C-A5DE-DA75EB83E5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2792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A001-6ADF-447A-88E1-D8196C077C92}" type="datetimeFigureOut">
              <a:rPr lang="en-GB" smtClean="0"/>
              <a:t>06/06/2020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C938B-848A-4B8C-A5DE-DA75EB83E5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6063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A001-6ADF-447A-88E1-D8196C077C92}" type="datetimeFigureOut">
              <a:rPr lang="en-GB" smtClean="0"/>
              <a:t>06/06/2020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C938B-848A-4B8C-A5DE-DA75EB83E5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3377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A001-6ADF-447A-88E1-D8196C077C92}" type="datetimeFigureOut">
              <a:rPr lang="en-GB" smtClean="0"/>
              <a:t>06/06/2020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C938B-848A-4B8C-A5DE-DA75EB83E5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1373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A001-6ADF-447A-88E1-D8196C077C92}" type="datetimeFigureOut">
              <a:rPr lang="en-GB" smtClean="0"/>
              <a:t>06/06/2020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C938B-848A-4B8C-A5DE-DA75EB83E5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808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DA001-6ADF-447A-88E1-D8196C077C92}" type="datetimeFigureOut">
              <a:rPr lang="en-GB" smtClean="0"/>
              <a:t>06/06/2020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C938B-848A-4B8C-A5DE-DA75EB83E5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2800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8A39119F-B05E-435D-9F0D-E1ECCD1B37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4877" y="-745172"/>
            <a:ext cx="4809995" cy="1255210"/>
          </a:xfrm>
        </p:spPr>
        <p:txBody>
          <a:bodyPr>
            <a:noAutofit/>
          </a:bodyPr>
          <a:lstStyle/>
          <a:p>
            <a:pPr algn="l"/>
            <a:r>
              <a:rPr lang="en-GB" sz="2800" b="1" dirty="0">
                <a:solidFill>
                  <a:srgbClr val="00B050"/>
                </a:solidFill>
                <a:latin typeface="Comic Sans MS" pitchFamily="66" charset="0"/>
              </a:rPr>
              <a:t>Ionic Bonding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CC14DE4-6B04-4B9C-9B4F-4440C207B430}"/>
              </a:ext>
            </a:extLst>
          </p:cNvPr>
          <p:cNvSpPr txBox="1"/>
          <p:nvPr/>
        </p:nvSpPr>
        <p:spPr>
          <a:xfrm>
            <a:off x="4809995" y="0"/>
            <a:ext cx="2048004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Specification Link:</a:t>
            </a:r>
          </a:p>
          <a:p>
            <a:pPr lvl="0" defTabSz="914400">
              <a:defRPr/>
            </a:pPr>
            <a:r>
              <a:rPr lang="en-GB" sz="1200" kern="0" dirty="0">
                <a:solidFill>
                  <a:prstClr val="black"/>
                </a:solidFill>
              </a:rPr>
              <a:t>Bonding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CFA43210-7A76-4883-871E-02E95FD24494}"/>
              </a:ext>
            </a:extLst>
          </p:cNvPr>
          <p:cNvSpPr/>
          <p:nvPr/>
        </p:nvSpPr>
        <p:spPr>
          <a:xfrm>
            <a:off x="3300024" y="2405090"/>
            <a:ext cx="3516265" cy="1277273"/>
          </a:xfrm>
          <a:prstGeom prst="rect">
            <a:avLst/>
          </a:prstGeom>
          <a:ln w="28575">
            <a:solidFill>
              <a:srgbClr val="00B0F0"/>
            </a:solidFill>
            <a:prstDash val="dash"/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1100" dirty="0">
                <a:solidFill>
                  <a:prstClr val="black"/>
                </a:solidFill>
              </a:rPr>
              <a:t>Describe how an ionic bond forms</a:t>
            </a:r>
            <a:endParaRPr lang="en-GB" sz="1050" dirty="0">
              <a:solidFill>
                <a:prstClr val="black"/>
              </a:solidFill>
            </a:endParaRPr>
          </a:p>
          <a:p>
            <a:pPr algn="just"/>
            <a:r>
              <a:rPr lang="en-US" sz="1100" b="1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100" b="1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1355E330-EE6B-43BE-91BE-ACD62E1EF9B3}"/>
              </a:ext>
            </a:extLst>
          </p:cNvPr>
          <p:cNvSpPr txBox="1"/>
          <p:nvPr/>
        </p:nvSpPr>
        <p:spPr>
          <a:xfrm>
            <a:off x="94672" y="647605"/>
            <a:ext cx="3334327" cy="276999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2700000" scaled="1"/>
            <a:tileRect/>
          </a:gra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GB" sz="1200" b="1" dirty="0">
                <a:solidFill>
                  <a:prstClr val="black"/>
                </a:solidFill>
              </a:rPr>
              <a:t>Highlight key words in the information below: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FFEB5110-DAF3-444B-8162-72980CC1A573}"/>
              </a:ext>
            </a:extLst>
          </p:cNvPr>
          <p:cNvSpPr/>
          <p:nvPr/>
        </p:nvSpPr>
        <p:spPr>
          <a:xfrm>
            <a:off x="94672" y="1098358"/>
            <a:ext cx="3450345" cy="1107996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  <a:prstDash val="solid"/>
          </a:ln>
        </p:spPr>
        <p:txBody>
          <a:bodyPr wrap="square">
            <a:spAutoFit/>
          </a:bodyPr>
          <a:lstStyle/>
          <a:p>
            <a:pPr lvl="0" algn="just" defTabSz="914400">
              <a:defRPr/>
            </a:pPr>
            <a:r>
              <a:rPr lang="en-US" sz="1100" dirty="0">
                <a:solidFill>
                  <a:prstClr val="black"/>
                </a:solidFill>
              </a:rPr>
              <a:t>Ionic bonding is the complete transfer of valence electron(s) between atoms. It is a type of chemical bond that generates two oppositely charged ions. In ionic bonds, the metal loses electrons to become a positively charged cation, whereas the nonmetal accepts those electrons to become a negatively charged anion.</a:t>
            </a:r>
            <a:endParaRPr lang="en-GB" sz="1100" dirty="0">
              <a:solidFill>
                <a:prstClr val="black"/>
              </a:solidFill>
            </a:endParaRPr>
          </a:p>
        </p:txBody>
      </p:sp>
      <p:sp>
        <p:nvSpPr>
          <p:cNvPr id="24" name="Arrow: Right 23">
            <a:extLst>
              <a:ext uri="{FF2B5EF4-FFF2-40B4-BE49-F238E27FC236}">
                <a16:creationId xmlns:a16="http://schemas.microsoft.com/office/drawing/2014/main" xmlns="" id="{0D967DB4-68DD-428F-ACA7-E81F5B3BA0D5}"/>
              </a:ext>
            </a:extLst>
          </p:cNvPr>
          <p:cNvSpPr/>
          <p:nvPr/>
        </p:nvSpPr>
        <p:spPr>
          <a:xfrm rot="5400000">
            <a:off x="2989963" y="477292"/>
            <a:ext cx="754114" cy="487834"/>
          </a:xfrm>
          <a:prstGeom prst="rightArrow">
            <a:avLst>
              <a:gd name="adj1" fmla="val 31335"/>
              <a:gd name="adj2" fmla="val 744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117F75E7-C478-4E3E-A3F3-69DAF2F4460B}"/>
              </a:ext>
            </a:extLst>
          </p:cNvPr>
          <p:cNvSpPr/>
          <p:nvPr/>
        </p:nvSpPr>
        <p:spPr>
          <a:xfrm>
            <a:off x="94671" y="6214407"/>
            <a:ext cx="3763344" cy="2800767"/>
          </a:xfrm>
          <a:prstGeom prst="rect">
            <a:avLst/>
          </a:prstGeom>
          <a:ln w="28575">
            <a:solidFill>
              <a:srgbClr val="00B0F0"/>
            </a:solidFill>
            <a:prstDash val="dash"/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1100" dirty="0">
                <a:solidFill>
                  <a:prstClr val="black"/>
                </a:solidFill>
              </a:rPr>
              <a:t>Magnesium chloride contains magnesium ions (Mg2+) and chloride ions (Cl⁻).</a:t>
            </a:r>
          </a:p>
          <a:p>
            <a:pPr lvl="0">
              <a:defRPr/>
            </a:pPr>
            <a:endParaRPr lang="en-GB" sz="1100" dirty="0">
              <a:solidFill>
                <a:prstClr val="black"/>
              </a:solidFill>
            </a:endParaRPr>
          </a:p>
          <a:p>
            <a:pPr lvl="0" algn="just">
              <a:defRPr/>
            </a:pPr>
            <a:r>
              <a:rPr lang="en-GB" sz="1100" dirty="0">
                <a:solidFill>
                  <a:prstClr val="black"/>
                </a:solidFill>
              </a:rPr>
              <a:t>Describe, in terms of electrons, what happens when a magnesium atom reacts with chlorine atoms to produce magnesium chloride.</a:t>
            </a:r>
          </a:p>
          <a:p>
            <a:pPr lvl="0">
              <a:defRPr/>
            </a:pPr>
            <a:r>
              <a:rPr lang="en-US" sz="1100" b="1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100" b="1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B422B1BD-79CB-4F30-8C86-892B88AA1464}"/>
              </a:ext>
            </a:extLst>
          </p:cNvPr>
          <p:cNvSpPr/>
          <p:nvPr/>
        </p:nvSpPr>
        <p:spPr>
          <a:xfrm>
            <a:off x="3970751" y="3813614"/>
            <a:ext cx="2845536" cy="1107996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  <a:prstDash val="solid"/>
          </a:ln>
        </p:spPr>
        <p:txBody>
          <a:bodyPr wrap="square">
            <a:spAutoFit/>
          </a:bodyPr>
          <a:lstStyle/>
          <a:p>
            <a:pPr algn="just"/>
            <a:r>
              <a:rPr lang="en-US" sz="1100" dirty="0"/>
              <a:t>Some ionic compounds have different numbers of cations and anions. ... Most of the elements that make ionic compounds form an ion that has a characteristic charge. For example, sodium makes ionic compounds in which the sodium ion always has a 1+ charge.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xmlns="" id="{9AA051D5-D6F5-4FD0-B625-66042E62484F}"/>
              </a:ext>
            </a:extLst>
          </p:cNvPr>
          <p:cNvSpPr/>
          <p:nvPr/>
        </p:nvSpPr>
        <p:spPr>
          <a:xfrm>
            <a:off x="94671" y="3858282"/>
            <a:ext cx="3763345" cy="1107996"/>
          </a:xfrm>
          <a:prstGeom prst="rect">
            <a:avLst/>
          </a:prstGeom>
          <a:ln w="28575">
            <a:solidFill>
              <a:srgbClr val="00B0F0"/>
            </a:solidFill>
            <a:prstDash val="dash"/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1100" dirty="0">
                <a:solidFill>
                  <a:prstClr val="black"/>
                </a:solidFill>
              </a:rPr>
              <a:t>Describe the formation of magnesium chloride in terms of numbers of atoms and charge</a:t>
            </a:r>
            <a:endParaRPr lang="en-GB" sz="1050" dirty="0">
              <a:solidFill>
                <a:prstClr val="black"/>
              </a:solidFill>
            </a:endParaRPr>
          </a:p>
          <a:p>
            <a:pPr algn="just"/>
            <a:r>
              <a:rPr lang="en-US" sz="1100" b="1" dirty="0"/>
              <a:t>____________________________________________________________________________________________________________________________________________________________________________________________________________</a:t>
            </a:r>
            <a:endParaRPr lang="en-GB" sz="1100" b="1" dirty="0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xmlns="" id="{843A31ED-4F25-4BF7-AE6A-B73904E438F0}"/>
              </a:ext>
            </a:extLst>
          </p:cNvPr>
          <p:cNvSpPr/>
          <p:nvPr/>
        </p:nvSpPr>
        <p:spPr>
          <a:xfrm>
            <a:off x="94671" y="5124423"/>
            <a:ext cx="3763344" cy="938719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  <a:prstDash val="solid"/>
          </a:ln>
        </p:spPr>
        <p:txBody>
          <a:bodyPr wrap="square">
            <a:spAutoFit/>
          </a:bodyPr>
          <a:lstStyle/>
          <a:p>
            <a:pPr algn="just"/>
            <a:r>
              <a:rPr lang="en-US" sz="1100" dirty="0"/>
              <a:t>An ionic compound is a giant structure of ions. The ions have a regular, repeating arrangement called an ionic lattice. The lattice is formed because the ions attract each other and form a regular pattern with oppositely charged ions next to each other..</a:t>
            </a:r>
          </a:p>
        </p:txBody>
      </p:sp>
      <p:pic>
        <p:nvPicPr>
          <p:cNvPr id="64" name="Picture 63">
            <a:extLst>
              <a:ext uri="{FF2B5EF4-FFF2-40B4-BE49-F238E27FC236}">
                <a16:creationId xmlns:a16="http://schemas.microsoft.com/office/drawing/2014/main" xmlns="" id="{07C8FECF-C2BF-4348-9118-8DD381F682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1606" y="6552433"/>
            <a:ext cx="2534320" cy="246762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902DCC65-58C9-4643-BD1B-A3E53123149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1141" t="13557" r="3443" b="32859"/>
          <a:stretch/>
        </p:blipFill>
        <p:spPr>
          <a:xfrm>
            <a:off x="3610937" y="757042"/>
            <a:ext cx="3247062" cy="1496114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C0FA57B2-0403-47E4-AF05-9E2FA475FD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672" y="2305073"/>
            <a:ext cx="3028431" cy="1456295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22A98B9A-C4B8-45BB-8E75-6806944C38B2}"/>
              </a:ext>
            </a:extLst>
          </p:cNvPr>
          <p:cNvSpPr/>
          <p:nvPr/>
        </p:nvSpPr>
        <p:spPr>
          <a:xfrm>
            <a:off x="3952324" y="5011030"/>
            <a:ext cx="2863963" cy="1446550"/>
          </a:xfrm>
          <a:prstGeom prst="rect">
            <a:avLst/>
          </a:prstGeom>
          <a:ln w="28575">
            <a:solidFill>
              <a:srgbClr val="00B0F0"/>
            </a:solidFill>
            <a:prstDash val="dash"/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1100" dirty="0">
                <a:solidFill>
                  <a:prstClr val="black"/>
                </a:solidFill>
              </a:rPr>
              <a:t>Describe the properties of a giant ionic compound</a:t>
            </a:r>
            <a:endParaRPr lang="en-GB" sz="1050" dirty="0">
              <a:solidFill>
                <a:prstClr val="black"/>
              </a:solidFill>
            </a:endParaRPr>
          </a:p>
          <a:p>
            <a:pPr algn="just"/>
            <a:r>
              <a:rPr lang="en-US" sz="1100" b="1" dirty="0"/>
              <a:t>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100" b="1" dirty="0"/>
          </a:p>
        </p:txBody>
      </p:sp>
    </p:spTree>
    <p:extLst>
      <p:ext uri="{BB962C8B-B14F-4D97-AF65-F5344CB8AC3E}">
        <p14:creationId xmlns:p14="http://schemas.microsoft.com/office/powerpoint/2010/main" val="2612915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11784</TotalTime>
  <Words>233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Ionic Bonding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Lac Operon</dc:title>
  <dc:creator>Chalky Chalk</dc:creator>
  <cp:lastModifiedBy>Darlene Mcrae</cp:lastModifiedBy>
  <cp:revision>69</cp:revision>
  <dcterms:created xsi:type="dcterms:W3CDTF">2019-02-02T18:17:28Z</dcterms:created>
  <dcterms:modified xsi:type="dcterms:W3CDTF">2020-06-06T14:20:38Z</dcterms:modified>
</cp:coreProperties>
</file>