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76" r:id="rId9"/>
    <p:sldId id="277" r:id="rId10"/>
    <p:sldId id="262" r:id="rId11"/>
    <p:sldId id="283" r:id="rId12"/>
    <p:sldId id="263" r:id="rId13"/>
    <p:sldId id="284" r:id="rId14"/>
    <p:sldId id="264" r:id="rId15"/>
    <p:sldId id="285" r:id="rId16"/>
    <p:sldId id="265" r:id="rId17"/>
    <p:sldId id="267" r:id="rId18"/>
    <p:sldId id="287" r:id="rId19"/>
    <p:sldId id="268" r:id="rId20"/>
    <p:sldId id="269" r:id="rId21"/>
    <p:sldId id="286" r:id="rId22"/>
    <p:sldId id="270" r:id="rId23"/>
    <p:sldId id="278" r:id="rId24"/>
    <p:sldId id="271" r:id="rId25"/>
    <p:sldId id="279" r:id="rId26"/>
    <p:sldId id="280" r:id="rId27"/>
    <p:sldId id="272" r:id="rId28"/>
    <p:sldId id="273" r:id="rId29"/>
    <p:sldId id="281" r:id="rId30"/>
    <p:sldId id="282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01" autoAdjust="0"/>
  </p:normalViewPr>
  <p:slideViewPr>
    <p:cSldViewPr>
      <p:cViewPr>
        <p:scale>
          <a:sx n="100" d="100"/>
          <a:sy n="100" d="100"/>
        </p:scale>
        <p:origin x="-516" y="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5BD7-3C86-4F5B-B690-B5D55E6AD54F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AE8AD-9418-455F-BE26-CCF6178E3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88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AE8AD-9418-455F-BE26-CCF6178E38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899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E7D-4D2B-48D8-8209-C2F91AD5E823}" type="datetimeFigureOut">
              <a:rPr lang="en-CA" smtClean="0"/>
              <a:pPr/>
              <a:t>2019-09-09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2F98-A555-488F-AEC7-7D5BAAAA7F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E7D-4D2B-48D8-8209-C2F91AD5E823}" type="datetimeFigureOut">
              <a:rPr lang="en-CA" smtClean="0"/>
              <a:pPr/>
              <a:t>2019-09-09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2F98-A555-488F-AEC7-7D5BAAAA7F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E7D-4D2B-48D8-8209-C2F91AD5E823}" type="datetimeFigureOut">
              <a:rPr lang="en-CA" smtClean="0"/>
              <a:pPr/>
              <a:t>2019-09-09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2F98-A555-488F-AEC7-7D5BAAAA7F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E7D-4D2B-48D8-8209-C2F91AD5E823}" type="datetimeFigureOut">
              <a:rPr lang="en-CA" smtClean="0"/>
              <a:pPr/>
              <a:t>2019-09-09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2F98-A555-488F-AEC7-7D5BAAAA7F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E7D-4D2B-48D8-8209-C2F91AD5E823}" type="datetimeFigureOut">
              <a:rPr lang="en-CA" smtClean="0"/>
              <a:pPr/>
              <a:t>2019-09-09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2F98-A555-488F-AEC7-7D5BAAAA7F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E7D-4D2B-48D8-8209-C2F91AD5E823}" type="datetimeFigureOut">
              <a:rPr lang="en-CA" smtClean="0"/>
              <a:pPr/>
              <a:t>2019-09-09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2F98-A555-488F-AEC7-7D5BAAAA7F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E7D-4D2B-48D8-8209-C2F91AD5E823}" type="datetimeFigureOut">
              <a:rPr lang="en-CA" smtClean="0"/>
              <a:pPr/>
              <a:t>2019-09-09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2F98-A555-488F-AEC7-7D5BAAAA7F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E7D-4D2B-48D8-8209-C2F91AD5E823}" type="datetimeFigureOut">
              <a:rPr lang="en-CA" smtClean="0"/>
              <a:pPr/>
              <a:t>2019-09-09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2F98-A555-488F-AEC7-7D5BAAAA7F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E7D-4D2B-48D8-8209-C2F91AD5E823}" type="datetimeFigureOut">
              <a:rPr lang="en-CA" smtClean="0"/>
              <a:pPr/>
              <a:t>2019-09-09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2F98-A555-488F-AEC7-7D5BAAAA7F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E7D-4D2B-48D8-8209-C2F91AD5E823}" type="datetimeFigureOut">
              <a:rPr lang="en-CA" smtClean="0"/>
              <a:pPr/>
              <a:t>2019-09-09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2F98-A555-488F-AEC7-7D5BAAAA7F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E7D-4D2B-48D8-8209-C2F91AD5E823}" type="datetimeFigureOut">
              <a:rPr lang="en-CA" smtClean="0"/>
              <a:pPr/>
              <a:t>2019-09-09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2F98-A555-488F-AEC7-7D5BAAAA7F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F4E7D-4D2B-48D8-8209-C2F91AD5E823}" type="datetimeFigureOut">
              <a:rPr lang="en-CA" smtClean="0"/>
              <a:pPr/>
              <a:t>2019-09-09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E2F98-A555-488F-AEC7-7D5BAAAA7F8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9L45sC20qk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>
            <a:normAutofit/>
          </a:bodyPr>
          <a:lstStyle/>
          <a:p>
            <a:r>
              <a:rPr lang="en-CA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Ecotoxicology</a:t>
            </a:r>
            <a:endParaRPr lang="en-C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rmAutofit/>
          </a:bodyPr>
          <a:lstStyle/>
          <a:p>
            <a:pPr algn="l"/>
            <a:r>
              <a:rPr lang="en-CA" b="1" dirty="0" smtClean="0">
                <a:solidFill>
                  <a:schemeClr val="tx1"/>
                </a:solidFill>
              </a:rPr>
              <a:t>The study of the ecological consequences of polluting the environment with various substances and radiation, released by human activity.</a:t>
            </a:r>
            <a:endParaRPr lang="en-C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0000"/>
                </a:solidFill>
              </a:rPr>
              <a:t>Toxicity Threshold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/>
              <a:t>t</a:t>
            </a:r>
            <a:r>
              <a:rPr lang="en-CA" dirty="0" smtClean="0"/>
              <a:t>he level of concentration above which a contaminant causes one or more harmful effects in an organism</a:t>
            </a:r>
          </a:p>
          <a:p>
            <a:r>
              <a:rPr lang="en-US" dirty="0"/>
              <a:t>“the minimum concentration of a substance that produces a significant harmful effect in an organism (mg/kg of the organism’s mass)”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>
            <a:normAutofit fontScale="2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CA" sz="10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10000" dirty="0" smtClean="0">
                <a:solidFill>
                  <a:schemeClr val="tx1"/>
                </a:solidFill>
              </a:rPr>
              <a:t>The WHO (World Health Organization) has set the average </a:t>
            </a:r>
            <a:r>
              <a:rPr lang="en-CA" sz="10000" dirty="0">
                <a:solidFill>
                  <a:schemeClr val="tx1"/>
                </a:solidFill>
              </a:rPr>
              <a:t>toxicity threshold of sulfur </a:t>
            </a:r>
            <a:r>
              <a:rPr lang="en-CA" sz="10000" dirty="0" smtClean="0">
                <a:solidFill>
                  <a:schemeClr val="tx1"/>
                </a:solidFill>
              </a:rPr>
              <a:t>dioxide  gas   _________     for </a:t>
            </a:r>
            <a:r>
              <a:rPr lang="en-CA" sz="10000" dirty="0">
                <a:solidFill>
                  <a:schemeClr val="tx1"/>
                </a:solidFill>
              </a:rPr>
              <a:t>plants </a:t>
            </a:r>
            <a:r>
              <a:rPr lang="en-CA" sz="10000" dirty="0" smtClean="0">
                <a:solidFill>
                  <a:schemeClr val="tx1"/>
                </a:solidFill>
              </a:rPr>
              <a:t>at ≥ </a:t>
            </a:r>
            <a:r>
              <a:rPr lang="en-CA" sz="10000" dirty="0">
                <a:solidFill>
                  <a:schemeClr val="tx1"/>
                </a:solidFill>
              </a:rPr>
              <a:t>30 </a:t>
            </a:r>
            <a:r>
              <a:rPr lang="en-CA" sz="10000" dirty="0" err="1" smtClean="0">
                <a:solidFill>
                  <a:schemeClr val="tx1"/>
                </a:solidFill>
              </a:rPr>
              <a:t>ug</a:t>
            </a:r>
            <a:r>
              <a:rPr lang="en-CA" sz="10000" dirty="0" smtClean="0">
                <a:solidFill>
                  <a:schemeClr val="tx1"/>
                </a:solidFill>
              </a:rPr>
              <a:t>/m</a:t>
            </a:r>
            <a:r>
              <a:rPr lang="en-CA" sz="10000" baseline="30000" dirty="0" smtClean="0">
                <a:solidFill>
                  <a:schemeClr val="tx1"/>
                </a:solidFill>
              </a:rPr>
              <a:t>3</a:t>
            </a:r>
            <a:r>
              <a:rPr lang="en-CA" sz="10000" dirty="0" smtClean="0">
                <a:solidFill>
                  <a:schemeClr val="tx1"/>
                </a:solidFill>
              </a:rPr>
              <a:t> </a:t>
            </a:r>
            <a:r>
              <a:rPr lang="en-CA" sz="10000" dirty="0">
                <a:solidFill>
                  <a:schemeClr val="tx1"/>
                </a:solidFill>
              </a:rPr>
              <a:t>of </a:t>
            </a:r>
            <a:r>
              <a:rPr lang="en-CA" sz="10000" dirty="0" smtClean="0">
                <a:solidFill>
                  <a:schemeClr val="tx1"/>
                </a:solidFill>
              </a:rPr>
              <a:t>air.</a:t>
            </a:r>
          </a:p>
          <a:p>
            <a:endParaRPr lang="en-CA" sz="10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10000" dirty="0" smtClean="0">
                <a:solidFill>
                  <a:schemeClr val="tx1"/>
                </a:solidFill>
              </a:rPr>
              <a:t>There can be many different effects </a:t>
            </a:r>
            <a:r>
              <a:rPr lang="en-CA" sz="10000" dirty="0">
                <a:solidFill>
                  <a:schemeClr val="tx1"/>
                </a:solidFill>
              </a:rPr>
              <a:t>on human health e.g. red patches or </a:t>
            </a:r>
            <a:r>
              <a:rPr lang="en-CA" sz="10000" dirty="0" smtClean="0">
                <a:solidFill>
                  <a:schemeClr val="tx1"/>
                </a:solidFill>
              </a:rPr>
              <a:t>vomiting.</a:t>
            </a:r>
            <a:endParaRPr lang="en-CA" sz="10000" dirty="0">
              <a:solidFill>
                <a:schemeClr val="tx1"/>
              </a:solidFill>
            </a:endParaRPr>
          </a:p>
          <a:p>
            <a:endParaRPr lang="en-CA" sz="10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10000" dirty="0" smtClean="0">
                <a:solidFill>
                  <a:schemeClr val="tx1"/>
                </a:solidFill>
              </a:rPr>
              <a:t>Scientists </a:t>
            </a:r>
            <a:r>
              <a:rPr lang="en-CA" sz="10000" dirty="0">
                <a:solidFill>
                  <a:schemeClr val="tx1"/>
                </a:solidFill>
              </a:rPr>
              <a:t>determine </a:t>
            </a:r>
            <a:r>
              <a:rPr lang="en-CA" sz="10000" dirty="0" smtClean="0">
                <a:solidFill>
                  <a:schemeClr val="tx1"/>
                </a:solidFill>
              </a:rPr>
              <a:t>limits called </a:t>
            </a:r>
            <a:r>
              <a:rPr lang="en-CA" sz="10000" dirty="0" smtClean="0">
                <a:solidFill>
                  <a:srgbClr val="FF0000"/>
                </a:solidFill>
              </a:rPr>
              <a:t>Lethal Doses.</a:t>
            </a:r>
            <a:endParaRPr lang="en-CA" sz="10000" dirty="0">
              <a:solidFill>
                <a:srgbClr val="FF0000"/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59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0000"/>
                </a:solidFill>
              </a:rPr>
              <a:t>Lethal Doses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>From the Latin </a:t>
            </a:r>
            <a:r>
              <a:rPr lang="en-CA" dirty="0" err="1"/>
              <a:t>l</a:t>
            </a:r>
            <a:r>
              <a:rPr lang="en-CA" dirty="0" err="1" smtClean="0"/>
              <a:t>etalis</a:t>
            </a:r>
            <a:r>
              <a:rPr lang="en-CA" dirty="0" smtClean="0"/>
              <a:t> = deadly!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/>
              <a:t>t</a:t>
            </a:r>
            <a:r>
              <a:rPr lang="en-CA" dirty="0" smtClean="0"/>
              <a:t>he amount of contaminant necessary in a single dose to cause the death of the organism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55679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Lethal Doses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Within a species, some individuals have a higher resistance to a contaminant</a:t>
            </a:r>
            <a:r>
              <a:rPr lang="en-CA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CA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Lethal Dose 50 = LD</a:t>
            </a:r>
            <a:r>
              <a:rPr lang="en-CA" baseline="-25000" dirty="0">
                <a:solidFill>
                  <a:schemeClr val="tx1"/>
                </a:solidFill>
              </a:rPr>
              <a:t>50 </a:t>
            </a:r>
            <a:endParaRPr lang="en-CA" baseline="-25000" dirty="0" smtClean="0">
              <a:solidFill>
                <a:schemeClr val="tx1"/>
              </a:solidFill>
            </a:endParaRPr>
          </a:p>
          <a:p>
            <a:pPr algn="l"/>
            <a:endParaRPr lang="en-CA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LD</a:t>
            </a:r>
            <a:r>
              <a:rPr lang="en-CA" baseline="-25000" dirty="0">
                <a:solidFill>
                  <a:schemeClr val="tx1"/>
                </a:solidFill>
              </a:rPr>
              <a:t>50  </a:t>
            </a:r>
            <a:r>
              <a:rPr lang="en-CA" dirty="0" smtClean="0">
                <a:solidFill>
                  <a:schemeClr val="tx1"/>
                </a:solidFill>
              </a:rPr>
              <a:t> is the </a:t>
            </a:r>
            <a:r>
              <a:rPr lang="en-CA" dirty="0">
                <a:solidFill>
                  <a:schemeClr val="tx1"/>
                </a:solidFill>
              </a:rPr>
              <a:t>dose that causes death among 50 % of </a:t>
            </a:r>
            <a:r>
              <a:rPr lang="en-CA" dirty="0" smtClean="0">
                <a:solidFill>
                  <a:schemeClr val="tx1"/>
                </a:solidFill>
              </a:rPr>
              <a:t>individuals.</a:t>
            </a:r>
            <a:endParaRPr lang="en-CA" dirty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2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Bioaccumulation </a:t>
            </a:r>
            <a:r>
              <a:rPr lang="en-CA" dirty="0" smtClean="0">
                <a:solidFill>
                  <a:srgbClr val="FF0000"/>
                </a:solidFill>
              </a:rPr>
              <a:t>or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Bioconcentration</a:t>
            </a:r>
            <a:r>
              <a:rPr lang="en-CA" dirty="0" smtClean="0">
                <a:solidFill>
                  <a:srgbClr val="FF0000"/>
                </a:solidFill>
              </a:rPr>
              <a:t> of Contaminants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Many contaminants that result from human activities resist natural degradation and can pollute ecosystems for </a:t>
            </a:r>
            <a:r>
              <a:rPr lang="en-CA" dirty="0" smtClean="0">
                <a:solidFill>
                  <a:srgbClr val="FF0000"/>
                </a:solidFill>
              </a:rPr>
              <a:t>years</a:t>
            </a:r>
            <a:r>
              <a:rPr lang="en-CA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Bioaccumulation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Toxins can </a:t>
            </a:r>
            <a:r>
              <a:rPr lang="en-C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mix with water and then are ingested</a:t>
            </a:r>
            <a:r>
              <a:rPr lang="en-C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C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Heavy metal, PCBs (substances with insulating properties) and DDT (a powerful insecticide) cannot be eliminated</a:t>
            </a:r>
            <a:r>
              <a:rPr lang="en-C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C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Accumulation in the tissues of </a:t>
            </a:r>
            <a:r>
              <a:rPr lang="en-C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living organisms is </a:t>
            </a:r>
            <a:r>
              <a:rPr lang="en-C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called bioaccumulation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C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“the process by which a contaminant from the environment or food supply accumulates in an organism”</a:t>
            </a:r>
            <a:endParaRPr lang="en-C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79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err="1" smtClean="0">
                <a:solidFill>
                  <a:srgbClr val="FF0000"/>
                </a:solidFill>
              </a:rPr>
              <a:t>Bioconcentration</a:t>
            </a:r>
            <a:r>
              <a:rPr lang="en-CA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CA" dirty="0" smtClean="0"/>
              <a:t>A special case of </a:t>
            </a:r>
            <a:r>
              <a:rPr lang="en-CA" dirty="0" smtClean="0"/>
              <a:t>bioaccumulation </a:t>
            </a:r>
            <a:r>
              <a:rPr lang="en-CA" dirty="0" smtClean="0"/>
              <a:t>that occurs in </a:t>
            </a:r>
            <a:r>
              <a:rPr lang="en-CA" dirty="0" smtClean="0"/>
              <a:t>water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“a special case of bioaccumulation by which an organism accumulates a contaminant through direct contact with its environment (from sources other than food</a:t>
            </a:r>
          </a:p>
          <a:p>
            <a:pPr marL="0" indent="0">
              <a:buNone/>
            </a:pPr>
            <a:endParaRPr lang="en-CA" dirty="0" smtClean="0">
              <a:solidFill>
                <a:srgbClr val="FF0000"/>
              </a:solidFill>
            </a:endParaRPr>
          </a:p>
          <a:p>
            <a:endParaRPr lang="en-CA" dirty="0" smtClean="0">
              <a:solidFill>
                <a:srgbClr val="FF0000"/>
              </a:solidFill>
            </a:endParaRP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Bioconcentration</a:t>
            </a:r>
            <a:endParaRPr lang="en-CA" dirty="0"/>
          </a:p>
        </p:txBody>
      </p:sp>
      <p:pic>
        <p:nvPicPr>
          <p:cNvPr id="4" name="Content Placeholder 3" descr="Bioconcentr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2422" y="1600200"/>
            <a:ext cx="33391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Bioamplification</a:t>
            </a:r>
            <a:r>
              <a:rPr lang="en-CA" dirty="0" smtClean="0">
                <a:solidFill>
                  <a:srgbClr val="FF0000"/>
                </a:solidFill>
              </a:rPr>
              <a:t>/</a:t>
            </a:r>
            <a:r>
              <a:rPr lang="en-CA" dirty="0" err="1" smtClean="0">
                <a:solidFill>
                  <a:srgbClr val="FF0000"/>
                </a:solidFill>
              </a:rPr>
              <a:t>Biomagnification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phenomenon by which the concentration of a contaminant in the tissues of living organisms tends to increase with each trophic level i.e. as you go up a food chain</a:t>
            </a:r>
            <a:r>
              <a:rPr lang="en-CA" dirty="0" smtClean="0"/>
              <a:t>.</a:t>
            </a:r>
          </a:p>
          <a:p>
            <a:r>
              <a:rPr lang="en-CA" dirty="0" smtClean="0"/>
              <a:t>To amplify or to magnify is to make bigger (more concentrated)</a:t>
            </a:r>
            <a:endParaRPr lang="en-CA" dirty="0" smtClean="0"/>
          </a:p>
          <a:p>
            <a:r>
              <a:rPr lang="en-CA" dirty="0" smtClean="0"/>
              <a:t>Humans are no </a:t>
            </a:r>
            <a:r>
              <a:rPr lang="en-CA" dirty="0" smtClean="0"/>
              <a:t>exception—the top of the food chain means more contamination</a:t>
            </a:r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0000"/>
                </a:solidFill>
              </a:rPr>
              <a:t>Biotechnology to the Rescue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Environmental problems are due to the discharge of contaminants from industry, cars and household waste.</a:t>
            </a:r>
          </a:p>
          <a:p>
            <a:r>
              <a:rPr lang="en-CA" dirty="0" smtClean="0"/>
              <a:t>It is difficult to remove contaminated earth and water from a polluted site.</a:t>
            </a:r>
          </a:p>
          <a:p>
            <a:r>
              <a:rPr lang="en-CA" dirty="0" smtClean="0"/>
              <a:t>Living organisms can be used to either </a:t>
            </a:r>
            <a:r>
              <a:rPr lang="en-CA" dirty="0" smtClean="0">
                <a:solidFill>
                  <a:srgbClr val="FF0000"/>
                </a:solidFill>
              </a:rPr>
              <a:t>limit</a:t>
            </a:r>
            <a:r>
              <a:rPr lang="en-CA" dirty="0" smtClean="0"/>
              <a:t> discharge or to </a:t>
            </a:r>
            <a:r>
              <a:rPr lang="en-CA" dirty="0" smtClean="0">
                <a:solidFill>
                  <a:srgbClr val="FF0000"/>
                </a:solidFill>
              </a:rPr>
              <a:t>break it down</a:t>
            </a:r>
            <a:r>
              <a:rPr lang="en-CA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909" y="0"/>
            <a:ext cx="7464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71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 smtClean="0">
                <a:solidFill>
                  <a:srgbClr val="FF0000"/>
                </a:solidFill>
              </a:rPr>
              <a:t>Decontaminating Soil through Pollutant Biodegradation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CA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accent1"/>
                </a:solidFill>
              </a:rPr>
              <a:t>Biodegradation</a:t>
            </a:r>
          </a:p>
          <a:p>
            <a:r>
              <a:rPr lang="en-CA" dirty="0" smtClean="0"/>
              <a:t>The breaking down of organic matter into inorganic matter by microorganisms</a:t>
            </a:r>
          </a:p>
          <a:p>
            <a:r>
              <a:rPr lang="en-CA" dirty="0" smtClean="0"/>
              <a:t>Various types of bacteria and microscopic fungi can live in highly toxic environments and feed on contaminants and degrade them</a:t>
            </a:r>
          </a:p>
          <a:p>
            <a:r>
              <a:rPr lang="en-CA" dirty="0" smtClean="0"/>
              <a:t>The transformation of pollutants into harmless matter is called </a:t>
            </a:r>
            <a:r>
              <a:rPr lang="en-CA" dirty="0" smtClean="0">
                <a:solidFill>
                  <a:srgbClr val="FF0000"/>
                </a:solidFill>
              </a:rPr>
              <a:t>bio-remediation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72819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Bioremediation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92988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a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dirty="0">
                <a:solidFill>
                  <a:schemeClr val="tx1"/>
                </a:solidFill>
              </a:rPr>
              <a:t>biotechnology for cleaning up a polluted site, using microorganisms that </a:t>
            </a:r>
            <a:r>
              <a:rPr lang="en-CA" b="1" dirty="0">
                <a:solidFill>
                  <a:schemeClr val="tx1"/>
                </a:solidFill>
              </a:rPr>
              <a:t>decompose</a:t>
            </a:r>
            <a:r>
              <a:rPr lang="en-CA" dirty="0">
                <a:solidFill>
                  <a:schemeClr val="tx1"/>
                </a:solidFill>
              </a:rPr>
              <a:t> contaminants</a:t>
            </a:r>
          </a:p>
          <a:p>
            <a:endParaRPr lang="en-CA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8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err="1" smtClean="0">
                <a:solidFill>
                  <a:srgbClr val="FF0000"/>
                </a:solidFill>
              </a:rPr>
              <a:t>Phytoremediation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A biotechnology that uses plants or algae to eliminate contaminants from a site 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e.g</a:t>
            </a:r>
            <a:r>
              <a:rPr lang="en-CA" dirty="0"/>
              <a:t>. cabbages </a:t>
            </a:r>
            <a:r>
              <a:rPr lang="en-CA" dirty="0" smtClean="0"/>
              <a:t>are grown to remove </a:t>
            </a:r>
            <a:r>
              <a:rPr lang="en-CA" dirty="0"/>
              <a:t>heavy metals from </a:t>
            </a:r>
            <a:r>
              <a:rPr lang="en-CA" dirty="0" smtClean="0"/>
              <a:t>soil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12167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Phytoremediation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>
            <a:normAutofit fontScale="25000" lnSpcReduction="20000"/>
          </a:bodyPr>
          <a:lstStyle/>
          <a:p>
            <a:endParaRPr lang="en-CA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10000" dirty="0">
                <a:solidFill>
                  <a:schemeClr val="tx1"/>
                </a:solidFill>
              </a:rPr>
              <a:t>Plants can decontaminate </a:t>
            </a:r>
            <a:r>
              <a:rPr lang="en-CA" sz="10000" dirty="0" smtClean="0">
                <a:solidFill>
                  <a:schemeClr val="tx1"/>
                </a:solidFill>
              </a:rPr>
              <a:t>too</a:t>
            </a:r>
          </a:p>
          <a:p>
            <a:pPr algn="l"/>
            <a:endParaRPr lang="en-CA" sz="10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10000" dirty="0">
                <a:solidFill>
                  <a:schemeClr val="tx1"/>
                </a:solidFill>
              </a:rPr>
              <a:t>Plants absorb the contaminants then the plants are </a:t>
            </a:r>
            <a:r>
              <a:rPr lang="en-CA" sz="10000" dirty="0" smtClean="0">
                <a:solidFill>
                  <a:schemeClr val="tx1"/>
                </a:solidFill>
              </a:rPr>
              <a:t>harvested</a:t>
            </a:r>
          </a:p>
          <a:p>
            <a:pPr algn="l"/>
            <a:endParaRPr lang="en-CA" sz="10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10000" dirty="0">
                <a:solidFill>
                  <a:schemeClr val="tx1"/>
                </a:solidFill>
              </a:rPr>
              <a:t>Contaminants are recovered and </a:t>
            </a:r>
            <a:r>
              <a:rPr lang="en-CA" sz="10000" dirty="0" smtClean="0">
                <a:solidFill>
                  <a:schemeClr val="tx1"/>
                </a:solidFill>
              </a:rPr>
              <a:t>destroyed</a:t>
            </a:r>
          </a:p>
          <a:p>
            <a:pPr algn="l"/>
            <a:endParaRPr lang="en-CA" sz="10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10000" dirty="0">
                <a:solidFill>
                  <a:schemeClr val="tx1"/>
                </a:solidFill>
              </a:rPr>
              <a:t>The cabbages do not degrade the metals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16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0000"/>
                </a:solidFill>
              </a:rPr>
              <a:t>Wastewater Treatment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>There are treatment methods to limit the discharge of pollutants</a:t>
            </a:r>
          </a:p>
          <a:p>
            <a:endParaRPr lang="en-CA" dirty="0" smtClean="0"/>
          </a:p>
          <a:p>
            <a:r>
              <a:rPr lang="en-CA" dirty="0" smtClean="0"/>
              <a:t>Wastewater</a:t>
            </a:r>
            <a:r>
              <a:rPr lang="en-CA" dirty="0" smtClean="0">
                <a:solidFill>
                  <a:schemeClr val="accent1"/>
                </a:solidFill>
              </a:rPr>
              <a:t> </a:t>
            </a:r>
            <a:r>
              <a:rPr lang="en-CA" dirty="0" smtClean="0"/>
              <a:t>is water that is discharged after household or industrial use and that is polluted as a result of human activities.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44015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Waste Water Contaminants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Sand </a:t>
            </a:r>
            <a:r>
              <a:rPr lang="en-CA" dirty="0">
                <a:solidFill>
                  <a:schemeClr val="tx1"/>
                </a:solidFill>
              </a:rPr>
              <a:t>and suspended particles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Pathogens (microorganisms that cause disease</a:t>
            </a:r>
            <a:r>
              <a:rPr lang="en-CA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CA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Decomposing organic waste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Nutrients that stimulate the excessive growth of algae, cyanobacteria and aquatic </a:t>
            </a:r>
            <a:r>
              <a:rPr lang="en-CA" dirty="0" err="1" smtClean="0">
                <a:solidFill>
                  <a:schemeClr val="tx1"/>
                </a:solidFill>
              </a:rPr>
              <a:t>plantschemicals</a:t>
            </a:r>
            <a:endParaRPr lang="en-CA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4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Septic Tanks</a:t>
            </a:r>
            <a:endParaRPr lang="en-US" sz="4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09" r="1010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Found in areas that do not have sewage pipes e.g. </a:t>
            </a:r>
            <a:r>
              <a:rPr lang="en-US" sz="2000" dirty="0" err="1" smtClean="0"/>
              <a:t>Baie</a:t>
            </a:r>
            <a:r>
              <a:rPr lang="en-US" sz="2000" dirty="0" smtClean="0"/>
              <a:t> </a:t>
            </a:r>
            <a:r>
              <a:rPr lang="en-US" sz="2000" dirty="0" err="1" smtClean="0"/>
              <a:t>D’Urfe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5356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Septic </a:t>
            </a:r>
            <a:r>
              <a:rPr lang="en-CA" dirty="0">
                <a:solidFill>
                  <a:srgbClr val="FF0000"/>
                </a:solidFill>
              </a:rPr>
              <a:t>Tanks</a:t>
            </a:r>
            <a:br>
              <a:rPr lang="en-CA" dirty="0">
                <a:solidFill>
                  <a:srgbClr val="FF0000"/>
                </a:solidFill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Wastewater is drained into a container</a:t>
            </a:r>
          </a:p>
          <a:p>
            <a:r>
              <a:rPr lang="en-CA" dirty="0" smtClean="0"/>
              <a:t>Solid waste settles at the bottom = sludge</a:t>
            </a:r>
          </a:p>
          <a:p>
            <a:r>
              <a:rPr lang="en-CA" dirty="0" smtClean="0"/>
              <a:t>Collect the sludge and treat it</a:t>
            </a:r>
          </a:p>
          <a:p>
            <a:r>
              <a:rPr lang="en-CA" dirty="0" smtClean="0"/>
              <a:t>Liquid part drains out of tank into surrounding land i.e. Drainage field</a:t>
            </a:r>
          </a:p>
          <a:p>
            <a:r>
              <a:rPr lang="en-CA" dirty="0" smtClean="0"/>
              <a:t>Can use microorganisms to treat the liquids in the water or the soil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>
                <a:solidFill>
                  <a:srgbClr val="FF0000"/>
                </a:solidFill>
              </a:rPr>
              <a:t>Wastewater Treatment Plants</a:t>
            </a:r>
            <a:br>
              <a:rPr lang="en-CA" dirty="0">
                <a:solidFill>
                  <a:srgbClr val="FF0000"/>
                </a:solidFill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Expensive to build</a:t>
            </a:r>
          </a:p>
          <a:p>
            <a:r>
              <a:rPr lang="en-CA" dirty="0" smtClean="0"/>
              <a:t>Usually in urban areas</a:t>
            </a:r>
          </a:p>
          <a:p>
            <a:r>
              <a:rPr lang="en-CA" dirty="0" smtClean="0"/>
              <a:t>Where sewer systems exist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Waste Water Treatment Plants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61" r="986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06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0000"/>
                </a:solidFill>
              </a:rPr>
              <a:t>Human Activities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Human activities affect ecosystems by:</a:t>
            </a:r>
          </a:p>
          <a:p>
            <a:pPr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1) 	polluting them with substances that do not 	occur there naturally 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or </a:t>
            </a:r>
          </a:p>
          <a:p>
            <a:pPr>
              <a:buNone/>
            </a:pPr>
            <a:r>
              <a:rPr lang="en-CA" dirty="0" smtClean="0"/>
              <a:t>2) 	by significantly increasing concentrations of 	substances already present.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Major Processes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Waste Water Treatment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>
            <a:normAutofit fontScale="25000" lnSpcReduction="20000"/>
          </a:bodyPr>
          <a:lstStyle/>
          <a:p>
            <a:pPr algn="l"/>
            <a:endParaRPr lang="en-CA" dirty="0" smtClean="0">
              <a:solidFill>
                <a:schemeClr val="tx1"/>
              </a:solidFill>
            </a:endParaRPr>
          </a:p>
          <a:p>
            <a:pPr marL="914400" indent="-914400" algn="l"/>
            <a:r>
              <a:rPr lang="en-CA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1)Primary </a:t>
            </a:r>
            <a:r>
              <a:rPr lang="en-CA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Physical </a:t>
            </a:r>
            <a:r>
              <a:rPr lang="en-CA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Treatment</a:t>
            </a:r>
          </a:p>
          <a:p>
            <a:pPr marL="914400" indent="-914400" algn="l"/>
            <a:endParaRPr lang="en-CA" sz="5100" dirty="0" smtClean="0">
              <a:solidFill>
                <a:schemeClr val="tx1"/>
              </a:solidFill>
            </a:endParaRPr>
          </a:p>
          <a:p>
            <a:pPr marL="914400" indent="-914400" algn="l"/>
            <a:r>
              <a:rPr lang="en-CA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CA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Involves </a:t>
            </a:r>
            <a:r>
              <a:rPr lang="en-CA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sedimentation of solid waste within the </a:t>
            </a:r>
            <a:r>
              <a:rPr lang="en-CA" sz="4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en-CA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This is done after filtering out larger contaminants within the </a:t>
            </a:r>
            <a:r>
              <a:rPr lang="en-CA" sz="4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en-CA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Wastewater is passed through several tanks and filters that separate </a:t>
            </a:r>
            <a:r>
              <a:rPr lang="en-CA" sz="4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en-CA" sz="4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from contaminants</a:t>
            </a:r>
            <a:endParaRPr lang="en-CA" sz="4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CA" sz="5100" dirty="0">
              <a:solidFill>
                <a:schemeClr val="tx1"/>
              </a:solidFill>
            </a:endParaRPr>
          </a:p>
          <a:p>
            <a:pPr algn="l"/>
            <a:r>
              <a:rPr lang="en-CA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2) Secondary </a:t>
            </a:r>
            <a:r>
              <a:rPr lang="en-CA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Biological </a:t>
            </a:r>
            <a:r>
              <a:rPr lang="en-CA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Treatment</a:t>
            </a:r>
          </a:p>
          <a:p>
            <a:pPr lvl="1" algn="l"/>
            <a:r>
              <a:rPr lang="en-CA" sz="51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lvl="1" algn="l"/>
            <a:r>
              <a:rPr lang="en-CA" sz="5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CA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Removes </a:t>
            </a:r>
            <a:r>
              <a:rPr lang="en-CA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dissolved and suspended biological matter</a:t>
            </a:r>
            <a:endParaRPr lang="en-CA" sz="4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CA" sz="5100" dirty="0">
              <a:solidFill>
                <a:schemeClr val="tx1"/>
              </a:solidFill>
            </a:endParaRPr>
          </a:p>
          <a:p>
            <a:pPr algn="l"/>
            <a:r>
              <a:rPr lang="en-CA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CA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Disinfection</a:t>
            </a:r>
          </a:p>
          <a:p>
            <a:pPr algn="l"/>
            <a:endParaRPr lang="en-CA" sz="5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CA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CA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CA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hemically </a:t>
            </a:r>
            <a:r>
              <a:rPr lang="en-CA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physically</a:t>
            </a:r>
            <a:endParaRPr lang="en-CA" sz="4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CA" sz="5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CA" dirty="0">
              <a:solidFill>
                <a:schemeClr val="tx1"/>
              </a:solidFill>
            </a:endParaRPr>
          </a:p>
          <a:p>
            <a:pPr algn="l"/>
            <a:endParaRPr lang="en-CA" dirty="0" smtClean="0">
              <a:solidFill>
                <a:schemeClr val="tx1"/>
              </a:solidFill>
            </a:endParaRPr>
          </a:p>
          <a:p>
            <a:pPr algn="l"/>
            <a:endParaRPr lang="en-CA" dirty="0">
              <a:solidFill>
                <a:schemeClr val="tx1"/>
              </a:solidFill>
            </a:endParaRPr>
          </a:p>
          <a:p>
            <a:pPr algn="l"/>
            <a:r>
              <a:rPr lang="en-CA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https://</a:t>
            </a:r>
            <a:r>
              <a:rPr lang="en-CA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www.youtube.com/watch?v=i9L45sC20qk</a:t>
            </a:r>
            <a:endParaRPr lang="en-CA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7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0000"/>
                </a:solidFill>
              </a:rPr>
              <a:t>Contaminant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any substance or radiation that is </a:t>
            </a:r>
            <a:r>
              <a:rPr lang="en-CA" b="1" dirty="0" smtClean="0"/>
              <a:t>discharged</a:t>
            </a:r>
            <a:r>
              <a:rPr lang="en-CA" dirty="0" smtClean="0"/>
              <a:t> into the environment and is likely to cause harm to one or more ecosystems.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“an agent that causes changes in the physical, chemical or biological properties of an environment or an organism”</a:t>
            </a: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>
                <a:solidFill>
                  <a:srgbClr val="FF0000"/>
                </a:solidFill>
              </a:rPr>
              <a:t>4 </a:t>
            </a:r>
            <a:r>
              <a:rPr lang="en-CA" dirty="0" smtClean="0"/>
              <a:t>main classes of contaminants:</a:t>
            </a:r>
          </a:p>
          <a:p>
            <a:r>
              <a:rPr lang="en-CA" dirty="0" smtClean="0"/>
              <a:t>Inorganic</a:t>
            </a:r>
          </a:p>
          <a:p>
            <a:r>
              <a:rPr lang="en-CA" dirty="0" smtClean="0"/>
              <a:t>Organic</a:t>
            </a:r>
          </a:p>
          <a:p>
            <a:r>
              <a:rPr lang="en-CA" dirty="0" smtClean="0"/>
              <a:t>Microbial</a:t>
            </a:r>
          </a:p>
          <a:p>
            <a:r>
              <a:rPr lang="en-CA" dirty="0" smtClean="0"/>
              <a:t>Radioactive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pPr algn="l"/>
            <a:endParaRPr lang="en-CA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0423623"/>
              </p:ext>
            </p:extLst>
          </p:nvPr>
        </p:nvGraphicFramePr>
        <p:xfrm>
          <a:off x="457200" y="188643"/>
          <a:ext cx="8229600" cy="6480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1982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Class of Contaminant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Examples</a:t>
                      </a:r>
                      <a:endParaRPr lang="en-CA" sz="1100" dirty="0"/>
                    </a:p>
                  </a:txBody>
                  <a:tcPr/>
                </a:tc>
              </a:tr>
              <a:tr h="2267360">
                <a:tc>
                  <a:txBody>
                    <a:bodyPr/>
                    <a:lstStyle/>
                    <a:p>
                      <a:endParaRPr lang="en-CA" sz="1100" dirty="0" smtClean="0"/>
                    </a:p>
                    <a:p>
                      <a:r>
                        <a:rPr lang="en-CA" sz="1100" dirty="0" smtClean="0"/>
                        <a:t>Inorganic</a:t>
                      </a:r>
                    </a:p>
                    <a:p>
                      <a:endParaRPr lang="en-CA" sz="1100" dirty="0" smtClean="0"/>
                    </a:p>
                    <a:p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 smtClean="0"/>
                    </a:p>
                    <a:p>
                      <a:r>
                        <a:rPr lang="en-CA" sz="1100" dirty="0" smtClean="0"/>
                        <a:t>Lead</a:t>
                      </a:r>
                      <a:r>
                        <a:rPr lang="en-CA" sz="1100" baseline="0" dirty="0" smtClean="0"/>
                        <a:t> _______</a:t>
                      </a:r>
                    </a:p>
                    <a:p>
                      <a:endParaRPr lang="en-CA" sz="1100" baseline="0" dirty="0" smtClean="0"/>
                    </a:p>
                    <a:p>
                      <a:r>
                        <a:rPr lang="en-CA" sz="1100" baseline="0" dirty="0" smtClean="0"/>
                        <a:t>Arsenic Mercury ________ </a:t>
                      </a:r>
                    </a:p>
                    <a:p>
                      <a:endParaRPr lang="en-CA" sz="1100" baseline="0" dirty="0" smtClean="0"/>
                    </a:p>
                    <a:p>
                      <a:r>
                        <a:rPr lang="en-CA" sz="1100" baseline="0" dirty="0" smtClean="0"/>
                        <a:t>Nitrogen Oxides _________</a:t>
                      </a:r>
                    </a:p>
                    <a:p>
                      <a:endParaRPr lang="en-CA" sz="1100" baseline="0" dirty="0" smtClean="0"/>
                    </a:p>
                    <a:p>
                      <a:r>
                        <a:rPr lang="en-CA" sz="1100" baseline="0" dirty="0" smtClean="0"/>
                        <a:t>Phosphorus _________</a:t>
                      </a:r>
                    </a:p>
                  </a:txBody>
                  <a:tcPr/>
                </a:tc>
              </a:tr>
              <a:tr h="1723194">
                <a:tc>
                  <a:txBody>
                    <a:bodyPr/>
                    <a:lstStyle/>
                    <a:p>
                      <a:endParaRPr lang="en-CA" sz="1100" dirty="0" smtClean="0"/>
                    </a:p>
                    <a:p>
                      <a:r>
                        <a:rPr lang="en-CA" sz="1100" dirty="0" smtClean="0"/>
                        <a:t>Organic</a:t>
                      </a:r>
                    </a:p>
                    <a:p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 smtClean="0"/>
                    </a:p>
                    <a:p>
                      <a:r>
                        <a:rPr lang="en-CA" sz="1100" dirty="0" smtClean="0"/>
                        <a:t>Insecticides</a:t>
                      </a:r>
                    </a:p>
                    <a:p>
                      <a:r>
                        <a:rPr lang="en-CA" sz="1100" baseline="0" dirty="0" smtClean="0"/>
                        <a:t>Pesticides</a:t>
                      </a:r>
                    </a:p>
                    <a:p>
                      <a:r>
                        <a:rPr lang="en-CA" sz="1100" baseline="0" dirty="0" smtClean="0"/>
                        <a:t>Polychlorinated biphenyls ______</a:t>
                      </a:r>
                    </a:p>
                    <a:p>
                      <a:r>
                        <a:rPr lang="en-CA" sz="1100" baseline="0" dirty="0" smtClean="0"/>
                        <a:t>Benzene</a:t>
                      </a:r>
                    </a:p>
                  </a:txBody>
                  <a:tcPr/>
                </a:tc>
              </a:tr>
              <a:tr h="1035172">
                <a:tc>
                  <a:txBody>
                    <a:bodyPr/>
                    <a:lstStyle/>
                    <a:p>
                      <a:endParaRPr lang="en-CA" sz="1100" dirty="0" smtClean="0"/>
                    </a:p>
                    <a:p>
                      <a:r>
                        <a:rPr lang="en-CA" sz="1100" dirty="0" smtClean="0"/>
                        <a:t>Microbial</a:t>
                      </a:r>
                    </a:p>
                    <a:p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 smtClean="0"/>
                    </a:p>
                    <a:p>
                      <a:r>
                        <a:rPr lang="en-CA" sz="1100" dirty="0" smtClean="0"/>
                        <a:t>Viruses and harmfu</a:t>
                      </a:r>
                      <a:r>
                        <a:rPr lang="en-CA" sz="1100" baseline="0" dirty="0" smtClean="0"/>
                        <a:t>l bacteria</a:t>
                      </a:r>
                      <a:endParaRPr lang="en-CA" sz="1100" dirty="0"/>
                    </a:p>
                  </a:txBody>
                  <a:tcPr/>
                </a:tc>
              </a:tr>
              <a:tr h="1035172">
                <a:tc>
                  <a:txBody>
                    <a:bodyPr/>
                    <a:lstStyle/>
                    <a:p>
                      <a:endParaRPr lang="en-CA" sz="1100" dirty="0" smtClean="0"/>
                    </a:p>
                    <a:p>
                      <a:r>
                        <a:rPr lang="en-CA" sz="1100" dirty="0" smtClean="0"/>
                        <a:t>Radioactive</a:t>
                      </a:r>
                    </a:p>
                    <a:p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Uranium _________</a:t>
                      </a:r>
                    </a:p>
                    <a:p>
                      <a:endParaRPr lang="en-CA" sz="1100" dirty="0" smtClean="0"/>
                    </a:p>
                    <a:p>
                      <a:r>
                        <a:rPr lang="en-CA" sz="1100" dirty="0" smtClean="0"/>
                        <a:t>Plutonium</a:t>
                      </a:r>
                      <a:r>
                        <a:rPr lang="en-CA" sz="1100" baseline="0" dirty="0" smtClean="0"/>
                        <a:t> _________</a:t>
                      </a:r>
                    </a:p>
                    <a:p>
                      <a:endParaRPr lang="en-CA" sz="1100" baseline="0" dirty="0" smtClean="0"/>
                    </a:p>
                    <a:p>
                      <a:r>
                        <a:rPr lang="en-CA" sz="1100" baseline="0" dirty="0" smtClean="0"/>
                        <a:t>Radon _________</a:t>
                      </a:r>
                      <a:endParaRPr lang="en-CA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0000"/>
                </a:solidFill>
              </a:rPr>
              <a:t>Toxicity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	When a contaminant effectively harms an organism it is </a:t>
            </a:r>
            <a:r>
              <a:rPr lang="en-CA" dirty="0" smtClean="0">
                <a:solidFill>
                  <a:srgbClr val="FF0000"/>
                </a:solidFill>
              </a:rPr>
              <a:t>toxic!!!</a:t>
            </a:r>
          </a:p>
          <a:p>
            <a:pPr>
              <a:buNone/>
            </a:pPr>
            <a:r>
              <a:rPr lang="en-CA" dirty="0" smtClean="0">
                <a:solidFill>
                  <a:schemeClr val="accent1"/>
                </a:solidFill>
              </a:rPr>
              <a:t>	</a:t>
            </a:r>
            <a:endParaRPr lang="en-CA" dirty="0" smtClean="0"/>
          </a:p>
          <a:p>
            <a:r>
              <a:rPr lang="en-CA" dirty="0" smtClean="0"/>
              <a:t>Concentration</a:t>
            </a:r>
          </a:p>
          <a:p>
            <a:r>
              <a:rPr lang="en-CA" dirty="0" smtClean="0"/>
              <a:t>Type of organism it comes in contact with</a:t>
            </a:r>
          </a:p>
          <a:p>
            <a:r>
              <a:rPr lang="en-CA" dirty="0" smtClean="0"/>
              <a:t>Length of exposure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dirty="0" smtClean="0">
                <a:solidFill>
                  <a:srgbClr val="FF0000"/>
                </a:solidFill>
              </a:rPr>
              <a:t>Concentration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b="1" dirty="0" smtClean="0"/>
          </a:p>
          <a:p>
            <a:r>
              <a:rPr lang="en-CA" dirty="0" smtClean="0"/>
              <a:t>The higher the concentration the greater the risk. 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e.g. ≥ 0.01 ppm or 0.01 mg/L lead in water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1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Type of Organism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Certain contaminants are toxic to some organisms and not </a:t>
            </a:r>
            <a:r>
              <a:rPr lang="en-CA" dirty="0" smtClean="0">
                <a:solidFill>
                  <a:schemeClr val="tx1"/>
                </a:solidFill>
              </a:rPr>
              <a:t>others. </a:t>
            </a:r>
          </a:p>
          <a:p>
            <a:pPr algn="l"/>
            <a:r>
              <a:rPr lang="en-CA" dirty="0">
                <a:solidFill>
                  <a:schemeClr val="tx1"/>
                </a:solidFill>
              </a:rPr>
              <a:t>	</a:t>
            </a:r>
            <a:endParaRPr lang="en-CA" dirty="0" smtClean="0">
              <a:solidFill>
                <a:schemeClr val="tx1"/>
              </a:solidFill>
            </a:endParaRPr>
          </a:p>
          <a:p>
            <a:pPr algn="l"/>
            <a:r>
              <a:rPr lang="en-CA" dirty="0">
                <a:solidFill>
                  <a:schemeClr val="tx1"/>
                </a:solidFill>
              </a:rPr>
              <a:t>	</a:t>
            </a:r>
            <a:r>
              <a:rPr lang="en-CA" dirty="0" smtClean="0">
                <a:solidFill>
                  <a:schemeClr val="tx1"/>
                </a:solidFill>
              </a:rPr>
              <a:t>e.g</a:t>
            </a:r>
            <a:r>
              <a:rPr lang="en-CA" dirty="0">
                <a:solidFill>
                  <a:schemeClr val="tx1"/>
                </a:solidFill>
              </a:rPr>
              <a:t>. an herbicide toxic to </a:t>
            </a:r>
            <a:r>
              <a:rPr lang="en-CA" dirty="0" smtClean="0">
                <a:solidFill>
                  <a:schemeClr val="tx1"/>
                </a:solidFill>
              </a:rPr>
              <a:t>broad-	leaved </a:t>
            </a:r>
            <a:r>
              <a:rPr lang="en-CA" dirty="0">
                <a:solidFill>
                  <a:schemeClr val="tx1"/>
                </a:solidFill>
              </a:rPr>
              <a:t>weeds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 algn="l"/>
            <a:r>
              <a:rPr lang="en-US" sz="4000" dirty="0"/>
              <a:t>	</a:t>
            </a:r>
            <a:r>
              <a:rPr lang="en-US" sz="3200" dirty="0" smtClean="0">
                <a:solidFill>
                  <a:schemeClr val="tx1"/>
                </a:solidFill>
              </a:rPr>
              <a:t>e.g. chocolate for dogs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4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96143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Length of Exposure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T</a:t>
            </a:r>
            <a:r>
              <a:rPr lang="en-CA" dirty="0" smtClean="0">
                <a:solidFill>
                  <a:schemeClr val="tx1"/>
                </a:solidFill>
              </a:rPr>
              <a:t>he </a:t>
            </a:r>
            <a:r>
              <a:rPr lang="en-CA" dirty="0">
                <a:solidFill>
                  <a:schemeClr val="tx1"/>
                </a:solidFill>
              </a:rPr>
              <a:t>longer an organism is in contact with the </a:t>
            </a:r>
            <a:r>
              <a:rPr lang="en-CA" dirty="0" smtClean="0">
                <a:solidFill>
                  <a:schemeClr val="tx1"/>
                </a:solidFill>
              </a:rPr>
              <a:t>contaminant the worse the effects. </a:t>
            </a:r>
          </a:p>
          <a:p>
            <a:pPr algn="l"/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     e.g</a:t>
            </a:r>
            <a:r>
              <a:rPr lang="en-CA" dirty="0">
                <a:solidFill>
                  <a:schemeClr val="tx1"/>
                </a:solidFill>
              </a:rPr>
              <a:t>. cigarette smoke and lung </a:t>
            </a:r>
            <a:r>
              <a:rPr lang="en-CA" dirty="0" smtClean="0">
                <a:solidFill>
                  <a:schemeClr val="tx1"/>
                </a:solidFill>
              </a:rPr>
              <a:t>	cancer</a:t>
            </a:r>
            <a:endParaRPr lang="en-CA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35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6448</TotalTime>
  <Words>818</Words>
  <Application>Microsoft Office PowerPoint</Application>
  <PresentationFormat>On-screen Show (4:3)</PresentationFormat>
  <Paragraphs>189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Ecotoxicology</vt:lpstr>
      <vt:lpstr>Slide 2</vt:lpstr>
      <vt:lpstr>Human Activities</vt:lpstr>
      <vt:lpstr>Contaminant</vt:lpstr>
      <vt:lpstr>Slide 5</vt:lpstr>
      <vt:lpstr>Toxicity</vt:lpstr>
      <vt:lpstr>Concentration</vt:lpstr>
      <vt:lpstr>Type of Organism</vt:lpstr>
      <vt:lpstr>Length of Exposure</vt:lpstr>
      <vt:lpstr>Toxicity Threshold</vt:lpstr>
      <vt:lpstr>Slide 11</vt:lpstr>
      <vt:lpstr>Lethal Doses</vt:lpstr>
      <vt:lpstr>Lethal Doses</vt:lpstr>
      <vt:lpstr>Bioaccumulation or Bioconcentration of Contaminants</vt:lpstr>
      <vt:lpstr>Bioaccumulation</vt:lpstr>
      <vt:lpstr>Slide 16</vt:lpstr>
      <vt:lpstr>Bioconcentration</vt:lpstr>
      <vt:lpstr>Bioamplification/Biomagnification</vt:lpstr>
      <vt:lpstr>Biotechnology to the Rescue</vt:lpstr>
      <vt:lpstr>Decontaminating Soil through Pollutant Biodegradation</vt:lpstr>
      <vt:lpstr>Bioremediation</vt:lpstr>
      <vt:lpstr>Phytoremediation</vt:lpstr>
      <vt:lpstr>Phytoremediation</vt:lpstr>
      <vt:lpstr>Wastewater Treatment</vt:lpstr>
      <vt:lpstr>Waste Water Contaminants</vt:lpstr>
      <vt:lpstr>Septic Tanks</vt:lpstr>
      <vt:lpstr>Septic Tanks </vt:lpstr>
      <vt:lpstr>Wastewater Treatment Plants </vt:lpstr>
      <vt:lpstr>Waste Water Treatment Plants</vt:lpstr>
      <vt:lpstr>3 Major Processes of Waste Water Treatment</vt:lpstr>
    </vt:vector>
  </TitlesOfParts>
  <Company>1925 Brookdale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Ecotoxicology</dc:title>
  <dc:creator>Lester B. Pearson School Board</dc:creator>
  <cp:lastModifiedBy>Doug</cp:lastModifiedBy>
  <cp:revision>239</cp:revision>
  <dcterms:created xsi:type="dcterms:W3CDTF">2012-09-17T17:45:10Z</dcterms:created>
  <dcterms:modified xsi:type="dcterms:W3CDTF">2019-09-10T03:32:51Z</dcterms:modified>
</cp:coreProperties>
</file>