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8" r:id="rId4"/>
    <p:sldId id="259" r:id="rId5"/>
    <p:sldId id="260" r:id="rId6"/>
    <p:sldId id="261" r:id="rId7"/>
    <p:sldId id="264" r:id="rId8"/>
    <p:sldId id="265" r:id="rId9"/>
    <p:sldId id="266" r:id="rId10"/>
    <p:sldId id="262" r:id="rId11"/>
    <p:sldId id="267" r:id="rId12"/>
    <p:sldId id="268" r:id="rId13"/>
    <p:sldId id="269" r:id="rId14"/>
    <p:sldId id="270" r:id="rId15"/>
    <p:sldId id="263" r:id="rId16"/>
    <p:sldId id="271" r:id="rId17"/>
    <p:sldId id="272" r:id="rId18"/>
    <p:sldId id="273" r:id="rId19"/>
    <p:sldId id="278" r:id="rId20"/>
    <p:sldId id="279" r:id="rId21"/>
    <p:sldId id="274" r:id="rId22"/>
    <p:sldId id="280" r:id="rId23"/>
    <p:sldId id="275" r:id="rId24"/>
    <p:sldId id="281" r:id="rId25"/>
    <p:sldId id="276"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350"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7095AA-65BD-4401-8F4D-BCFA34CF5A8B}" type="datetimeFigureOut">
              <a:rPr lang="en-CA" smtClean="0"/>
              <a:pPr/>
              <a:t>15/11/2017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FD5C53-CDA8-4B12-9A00-5216FADA6980}" type="slidenum">
              <a:rPr lang="en-CA" smtClean="0"/>
              <a:pPr/>
              <a:t>‹#›</a:t>
            </a:fld>
            <a:endParaRPr lang="en-CA"/>
          </a:p>
        </p:txBody>
      </p:sp>
    </p:spTree>
    <p:extLst>
      <p:ext uri="{BB962C8B-B14F-4D97-AF65-F5344CB8AC3E}">
        <p14:creationId xmlns:p14="http://schemas.microsoft.com/office/powerpoint/2010/main" val="2899968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0FD5C53-CDA8-4B12-9A00-5216FADA6980}" type="slidenum">
              <a:rPr lang="en-CA" smtClean="0"/>
              <a:pPr/>
              <a:t>1</a:t>
            </a:fld>
            <a:endParaRPr lang="en-CA"/>
          </a:p>
        </p:txBody>
      </p:sp>
    </p:spTree>
    <p:extLst>
      <p:ext uri="{BB962C8B-B14F-4D97-AF65-F5344CB8AC3E}">
        <p14:creationId xmlns:p14="http://schemas.microsoft.com/office/powerpoint/2010/main" val="1668460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0FD5C53-CDA8-4B12-9A00-5216FADA6980}" type="slidenum">
              <a:rPr lang="en-CA" smtClean="0"/>
              <a:pPr/>
              <a:t>10</a:t>
            </a:fld>
            <a:endParaRPr lang="en-CA"/>
          </a:p>
        </p:txBody>
      </p:sp>
    </p:spTree>
    <p:extLst>
      <p:ext uri="{BB962C8B-B14F-4D97-AF65-F5344CB8AC3E}">
        <p14:creationId xmlns:p14="http://schemas.microsoft.com/office/powerpoint/2010/main" val="3654381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0FD5C53-CDA8-4B12-9A00-5216FADA6980}" type="slidenum">
              <a:rPr lang="en-CA" smtClean="0"/>
              <a:pPr/>
              <a:t>11</a:t>
            </a:fld>
            <a:endParaRPr lang="en-CA"/>
          </a:p>
        </p:txBody>
      </p:sp>
    </p:spTree>
    <p:extLst>
      <p:ext uri="{BB962C8B-B14F-4D97-AF65-F5344CB8AC3E}">
        <p14:creationId xmlns:p14="http://schemas.microsoft.com/office/powerpoint/2010/main" val="765408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0FD5C53-CDA8-4B12-9A00-5216FADA6980}" type="slidenum">
              <a:rPr lang="en-CA" smtClean="0"/>
              <a:pPr/>
              <a:t>12</a:t>
            </a:fld>
            <a:endParaRPr lang="en-CA"/>
          </a:p>
        </p:txBody>
      </p:sp>
    </p:spTree>
    <p:extLst>
      <p:ext uri="{BB962C8B-B14F-4D97-AF65-F5344CB8AC3E}">
        <p14:creationId xmlns:p14="http://schemas.microsoft.com/office/powerpoint/2010/main" val="2459095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0FD5C53-CDA8-4B12-9A00-5216FADA6980}" type="slidenum">
              <a:rPr lang="en-CA" smtClean="0"/>
              <a:pPr/>
              <a:t>13</a:t>
            </a:fld>
            <a:endParaRPr lang="en-CA"/>
          </a:p>
        </p:txBody>
      </p:sp>
    </p:spTree>
    <p:extLst>
      <p:ext uri="{BB962C8B-B14F-4D97-AF65-F5344CB8AC3E}">
        <p14:creationId xmlns:p14="http://schemas.microsoft.com/office/powerpoint/2010/main" val="1322981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0FD5C53-CDA8-4B12-9A00-5216FADA6980}" type="slidenum">
              <a:rPr lang="en-CA" smtClean="0"/>
              <a:pPr/>
              <a:t>14</a:t>
            </a:fld>
            <a:endParaRPr lang="en-CA"/>
          </a:p>
        </p:txBody>
      </p:sp>
    </p:spTree>
    <p:extLst>
      <p:ext uri="{BB962C8B-B14F-4D97-AF65-F5344CB8AC3E}">
        <p14:creationId xmlns:p14="http://schemas.microsoft.com/office/powerpoint/2010/main" val="732216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 pedals and the front wheel are directly connected just like they are on a kid's tricycle. That means that when you turn the pedals one time, the wheel goes around one time. That's an inexpensive way to build a bicycle, but it has a problem. Think about a kid's tricycle. The front wheel might be 16 inches (40 cm) in diameter, or 16 * 3.14 = 50 inches (127 cm) in circumference. That means that each time a kid on a tricycle pedals through one revolution of the front wheel, the tricycle moves forward 50 inches (127 cm). Let's say that the kid is turning the front wheel at 60 rpm, or one revolution per second. That means that the tricycle is moving forward 50 inches per second. That is only 2.8 miles per hour (4.5 kph). If the kid pedals twice as fast, at 120 rpm, the </a:t>
            </a:r>
            <a:r>
              <a:rPr lang="en-CA" dirty="0" err="1" smtClean="0"/>
              <a:t>trike</a:t>
            </a:r>
            <a:r>
              <a:rPr lang="en-CA" dirty="0" smtClean="0"/>
              <a:t> is moving at just over 5 miles per hour (9 kph), and the kid looks like his legs are about to spin off because 120 rpm is a lot of pedaling!</a:t>
            </a:r>
          </a:p>
          <a:p>
            <a:r>
              <a:rPr lang="en-CA" dirty="0" smtClean="0"/>
              <a:t>If an adult wants to ride a tricycle at a reasonable speed, maybe 15 mph (24 kph), and if the adult does not want his or her legs to fly off, then the tricycle's front wheel has to be pretty big. If the adult wants to pedal at 60 rpm, the front wheel needs to be 84 inches in diameter -- that's 7 feet (more than 2 meters) in diameter!</a:t>
            </a:r>
          </a:p>
          <a:p>
            <a:endParaRPr lang="en-CA" dirty="0"/>
          </a:p>
        </p:txBody>
      </p:sp>
      <p:sp>
        <p:nvSpPr>
          <p:cNvPr id="4" name="Slide Number Placeholder 3"/>
          <p:cNvSpPr>
            <a:spLocks noGrp="1"/>
          </p:cNvSpPr>
          <p:nvPr>
            <p:ph type="sldNum" sz="quarter" idx="10"/>
          </p:nvPr>
        </p:nvSpPr>
        <p:spPr/>
        <p:txBody>
          <a:bodyPr/>
          <a:lstStyle/>
          <a:p>
            <a:fld id="{E0FD5C53-CDA8-4B12-9A00-5216FADA6980}" type="slidenum">
              <a:rPr lang="en-CA" smtClean="0"/>
              <a:pPr/>
              <a:t>15</a:t>
            </a:fld>
            <a:endParaRPr lang="en-CA"/>
          </a:p>
        </p:txBody>
      </p:sp>
    </p:spTree>
    <p:extLst>
      <p:ext uri="{BB962C8B-B14F-4D97-AF65-F5344CB8AC3E}">
        <p14:creationId xmlns:p14="http://schemas.microsoft.com/office/powerpoint/2010/main" val="3664923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0FD5C53-CDA8-4B12-9A00-5216FADA6980}" type="slidenum">
              <a:rPr lang="en-CA" smtClean="0"/>
              <a:pPr/>
              <a:t>16</a:t>
            </a:fld>
            <a:endParaRPr lang="en-CA"/>
          </a:p>
        </p:txBody>
      </p:sp>
    </p:spTree>
    <p:extLst>
      <p:ext uri="{BB962C8B-B14F-4D97-AF65-F5344CB8AC3E}">
        <p14:creationId xmlns:p14="http://schemas.microsoft.com/office/powerpoint/2010/main" val="966139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err="1" smtClean="0"/>
              <a:t>MOVie</a:t>
            </a:r>
            <a:endParaRPr lang="en-CA" dirty="0"/>
          </a:p>
        </p:txBody>
      </p:sp>
      <p:sp>
        <p:nvSpPr>
          <p:cNvPr id="4" name="Slide Number Placeholder 3"/>
          <p:cNvSpPr>
            <a:spLocks noGrp="1"/>
          </p:cNvSpPr>
          <p:nvPr>
            <p:ph type="sldNum" sz="quarter" idx="10"/>
          </p:nvPr>
        </p:nvSpPr>
        <p:spPr/>
        <p:txBody>
          <a:bodyPr/>
          <a:lstStyle/>
          <a:p>
            <a:fld id="{E0FD5C53-CDA8-4B12-9A00-5216FADA6980}" type="slidenum">
              <a:rPr lang="en-CA" smtClean="0"/>
              <a:pPr/>
              <a:t>17</a:t>
            </a:fld>
            <a:endParaRPr lang="en-CA"/>
          </a:p>
        </p:txBody>
      </p:sp>
    </p:spTree>
    <p:extLst>
      <p:ext uri="{BB962C8B-B14F-4D97-AF65-F5344CB8AC3E}">
        <p14:creationId xmlns:p14="http://schemas.microsoft.com/office/powerpoint/2010/main" val="621561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0FD5C53-CDA8-4B12-9A00-5216FADA6980}" type="slidenum">
              <a:rPr lang="en-CA" smtClean="0"/>
              <a:pPr/>
              <a:t>18</a:t>
            </a:fld>
            <a:endParaRPr lang="en-CA"/>
          </a:p>
        </p:txBody>
      </p:sp>
    </p:spTree>
    <p:extLst>
      <p:ext uri="{BB962C8B-B14F-4D97-AF65-F5344CB8AC3E}">
        <p14:creationId xmlns:p14="http://schemas.microsoft.com/office/powerpoint/2010/main" val="3112240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0FD5C53-CDA8-4B12-9A00-5216FADA6980}" type="slidenum">
              <a:rPr lang="en-CA" smtClean="0"/>
              <a:pPr/>
              <a:t>21</a:t>
            </a:fld>
            <a:endParaRPr lang="en-CA"/>
          </a:p>
        </p:txBody>
      </p:sp>
    </p:spTree>
    <p:extLst>
      <p:ext uri="{BB962C8B-B14F-4D97-AF65-F5344CB8AC3E}">
        <p14:creationId xmlns:p14="http://schemas.microsoft.com/office/powerpoint/2010/main" val="2482092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0FD5C53-CDA8-4B12-9A00-5216FADA6980}" type="slidenum">
              <a:rPr lang="en-CA" smtClean="0"/>
              <a:pPr/>
              <a:t>2</a:t>
            </a:fld>
            <a:endParaRPr lang="en-CA"/>
          </a:p>
        </p:txBody>
      </p:sp>
    </p:spTree>
    <p:extLst>
      <p:ext uri="{BB962C8B-B14F-4D97-AF65-F5344CB8AC3E}">
        <p14:creationId xmlns:p14="http://schemas.microsoft.com/office/powerpoint/2010/main" val="166373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0FD5C53-CDA8-4B12-9A00-5216FADA6980}" type="slidenum">
              <a:rPr lang="en-CA" smtClean="0"/>
              <a:pPr/>
              <a:t>23</a:t>
            </a:fld>
            <a:endParaRPr lang="en-CA"/>
          </a:p>
        </p:txBody>
      </p:sp>
    </p:spTree>
    <p:extLst>
      <p:ext uri="{BB962C8B-B14F-4D97-AF65-F5344CB8AC3E}">
        <p14:creationId xmlns:p14="http://schemas.microsoft.com/office/powerpoint/2010/main" val="4071967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There is a video</a:t>
            </a:r>
            <a:r>
              <a:rPr lang="en-CA" baseline="0" dirty="0" smtClean="0"/>
              <a:t> link attached to picture of the motor</a:t>
            </a:r>
            <a:endParaRPr lang="en-CA" dirty="0"/>
          </a:p>
        </p:txBody>
      </p:sp>
      <p:sp>
        <p:nvSpPr>
          <p:cNvPr id="4" name="Slide Number Placeholder 3"/>
          <p:cNvSpPr>
            <a:spLocks noGrp="1"/>
          </p:cNvSpPr>
          <p:nvPr>
            <p:ph type="sldNum" sz="quarter" idx="10"/>
          </p:nvPr>
        </p:nvSpPr>
        <p:spPr/>
        <p:txBody>
          <a:bodyPr/>
          <a:lstStyle/>
          <a:p>
            <a:fld id="{E0FD5C53-CDA8-4B12-9A00-5216FADA6980}" type="slidenum">
              <a:rPr lang="en-CA" smtClean="0"/>
              <a:pPr/>
              <a:t>25</a:t>
            </a:fld>
            <a:endParaRPr lang="en-CA"/>
          </a:p>
        </p:txBody>
      </p:sp>
    </p:spTree>
    <p:extLst>
      <p:ext uri="{BB962C8B-B14F-4D97-AF65-F5344CB8AC3E}">
        <p14:creationId xmlns:p14="http://schemas.microsoft.com/office/powerpoint/2010/main" val="884530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Driver component: pedal or </a:t>
            </a:r>
            <a:r>
              <a:rPr lang="en-CA" dirty="0" err="1" smtClean="0"/>
              <a:t>crankset</a:t>
            </a:r>
            <a:endParaRPr lang="en-CA" dirty="0" smtClean="0"/>
          </a:p>
          <a:p>
            <a:r>
              <a:rPr lang="en-CA" dirty="0" smtClean="0"/>
              <a:t>Intermediate</a:t>
            </a:r>
            <a:r>
              <a:rPr lang="en-CA" baseline="0" dirty="0" smtClean="0"/>
              <a:t> component: Chain</a:t>
            </a:r>
          </a:p>
          <a:p>
            <a:r>
              <a:rPr lang="en-CA" baseline="0" dirty="0" smtClean="0"/>
              <a:t>Driven component: freewheel</a:t>
            </a:r>
            <a:endParaRPr lang="en-CA" dirty="0"/>
          </a:p>
        </p:txBody>
      </p:sp>
      <p:sp>
        <p:nvSpPr>
          <p:cNvPr id="4" name="Slide Number Placeholder 3"/>
          <p:cNvSpPr>
            <a:spLocks noGrp="1"/>
          </p:cNvSpPr>
          <p:nvPr>
            <p:ph type="sldNum" sz="quarter" idx="10"/>
          </p:nvPr>
        </p:nvSpPr>
        <p:spPr/>
        <p:txBody>
          <a:bodyPr/>
          <a:lstStyle/>
          <a:p>
            <a:fld id="{E0FD5C53-CDA8-4B12-9A00-5216FADA6980}" type="slidenum">
              <a:rPr lang="en-CA" smtClean="0"/>
              <a:pPr/>
              <a:t>3</a:t>
            </a:fld>
            <a:endParaRPr lang="en-CA"/>
          </a:p>
        </p:txBody>
      </p:sp>
    </p:spTree>
    <p:extLst>
      <p:ext uri="{BB962C8B-B14F-4D97-AF65-F5344CB8AC3E}">
        <p14:creationId xmlns:p14="http://schemas.microsoft.com/office/powerpoint/2010/main" val="2937479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0FD5C53-CDA8-4B12-9A00-5216FADA6980}" type="slidenum">
              <a:rPr lang="en-CA" smtClean="0"/>
              <a:pPr/>
              <a:t>4</a:t>
            </a:fld>
            <a:endParaRPr lang="en-CA"/>
          </a:p>
        </p:txBody>
      </p:sp>
    </p:spTree>
    <p:extLst>
      <p:ext uri="{BB962C8B-B14F-4D97-AF65-F5344CB8AC3E}">
        <p14:creationId xmlns:p14="http://schemas.microsoft.com/office/powerpoint/2010/main" val="1381537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0FD5C53-CDA8-4B12-9A00-5216FADA6980}" type="slidenum">
              <a:rPr lang="en-CA" smtClean="0"/>
              <a:pPr/>
              <a:t>5</a:t>
            </a:fld>
            <a:endParaRPr lang="en-CA"/>
          </a:p>
        </p:txBody>
      </p:sp>
    </p:spTree>
    <p:extLst>
      <p:ext uri="{BB962C8B-B14F-4D97-AF65-F5344CB8AC3E}">
        <p14:creationId xmlns:p14="http://schemas.microsoft.com/office/powerpoint/2010/main" val="3357694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0FD5C53-CDA8-4B12-9A00-5216FADA6980}" type="slidenum">
              <a:rPr lang="en-CA" smtClean="0"/>
              <a:pPr/>
              <a:t>6</a:t>
            </a:fld>
            <a:endParaRPr lang="en-CA"/>
          </a:p>
        </p:txBody>
      </p:sp>
    </p:spTree>
    <p:extLst>
      <p:ext uri="{BB962C8B-B14F-4D97-AF65-F5344CB8AC3E}">
        <p14:creationId xmlns:p14="http://schemas.microsoft.com/office/powerpoint/2010/main" val="2033335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0FD5C53-CDA8-4B12-9A00-5216FADA6980}" type="slidenum">
              <a:rPr lang="en-CA" smtClean="0"/>
              <a:pPr/>
              <a:t>7</a:t>
            </a:fld>
            <a:endParaRPr lang="en-CA"/>
          </a:p>
        </p:txBody>
      </p:sp>
    </p:spTree>
    <p:extLst>
      <p:ext uri="{BB962C8B-B14F-4D97-AF65-F5344CB8AC3E}">
        <p14:creationId xmlns:p14="http://schemas.microsoft.com/office/powerpoint/2010/main" val="3420906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1:1</a:t>
            </a:r>
          </a:p>
          <a:p>
            <a:r>
              <a:rPr lang="en-CA" dirty="0" smtClean="0"/>
              <a:t>8/18</a:t>
            </a:r>
            <a:endParaRPr lang="en-CA" dirty="0"/>
          </a:p>
        </p:txBody>
      </p:sp>
      <p:sp>
        <p:nvSpPr>
          <p:cNvPr id="4" name="Slide Number Placeholder 3"/>
          <p:cNvSpPr>
            <a:spLocks noGrp="1"/>
          </p:cNvSpPr>
          <p:nvPr>
            <p:ph type="sldNum" sz="quarter" idx="10"/>
          </p:nvPr>
        </p:nvSpPr>
        <p:spPr/>
        <p:txBody>
          <a:bodyPr/>
          <a:lstStyle/>
          <a:p>
            <a:fld id="{E0FD5C53-CDA8-4B12-9A00-5216FADA6980}" type="slidenum">
              <a:rPr lang="en-CA" smtClean="0"/>
              <a:pPr/>
              <a:t>8</a:t>
            </a:fld>
            <a:endParaRPr lang="en-CA"/>
          </a:p>
        </p:txBody>
      </p:sp>
    </p:spTree>
    <p:extLst>
      <p:ext uri="{BB962C8B-B14F-4D97-AF65-F5344CB8AC3E}">
        <p14:creationId xmlns:p14="http://schemas.microsoft.com/office/powerpoint/2010/main" val="1322187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E0FD5C53-CDA8-4B12-9A00-5216FADA6980}" type="slidenum">
              <a:rPr lang="en-CA" smtClean="0"/>
              <a:pPr/>
              <a:t>9</a:t>
            </a:fld>
            <a:endParaRPr lang="en-CA"/>
          </a:p>
        </p:txBody>
      </p:sp>
    </p:spTree>
    <p:extLst>
      <p:ext uri="{BB962C8B-B14F-4D97-AF65-F5344CB8AC3E}">
        <p14:creationId xmlns:p14="http://schemas.microsoft.com/office/powerpoint/2010/main" val="3483833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371600"/>
          </a:xfrm>
          <a:noFill/>
          <a:ln>
            <a:noFill/>
          </a:ln>
        </p:spPr>
        <p:txBody>
          <a:bodyPr lIns="182880" tIns="182880" rIns="182880" bIns="182880" anchor="b" anchorCtr="0"/>
          <a:lstStyle>
            <a:lvl1pPr algn="l">
              <a:defRPr/>
            </a:lvl1pPr>
          </a:lstStyle>
          <a:p>
            <a:r>
              <a:rPr lang="en-US" smtClean="0"/>
              <a:t>Click to edit Master title style</a:t>
            </a:r>
            <a:endParaRPr/>
          </a:p>
        </p:txBody>
      </p:sp>
      <p:sp>
        <p:nvSpPr>
          <p:cNvPr id="3" name="Subtitle 2"/>
          <p:cNvSpPr>
            <a:spLocks noGrp="1"/>
          </p:cNvSpPr>
          <p:nvPr>
            <p:ph type="subTitle" idx="1"/>
          </p:nvPr>
        </p:nvSpPr>
        <p:spPr>
          <a:xfrm>
            <a:off x="685800" y="3657600"/>
            <a:ext cx="7772400" cy="1371600"/>
          </a:xfrm>
          <a:noFill/>
          <a:ln>
            <a:noFill/>
          </a:ln>
          <a:effectLst>
            <a:innerShdw blurRad="114300">
              <a:schemeClr val="tx1"/>
            </a:innerShdw>
          </a:effectLst>
          <a:scene3d>
            <a:camera prst="orthographicFront"/>
            <a:lightRig rig="threePt" dir="t"/>
          </a:scene3d>
          <a:sp3d>
            <a:bevelT w="12700" h="50800" prst="softRound"/>
          </a:sp3d>
        </p:spPr>
        <p:txBody>
          <a:bodyPr lIns="182880" tIns="182880" rIns="182880" bIns="182880"/>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85800" y="6508750"/>
            <a:ext cx="2133600" cy="273050"/>
          </a:xfrm>
        </p:spPr>
        <p:txBody>
          <a:bodyPr/>
          <a:lstStyle/>
          <a:p>
            <a:fld id="{7A80D9E4-6784-4DFE-8E37-FC89E95D74A7}" type="datetimeFigureOut">
              <a:rPr lang="en-CA" smtClean="0"/>
              <a:pPr/>
              <a:t>15/11/2017</a:t>
            </a:fld>
            <a:endParaRPr lang="en-CA"/>
          </a:p>
        </p:txBody>
      </p:sp>
      <p:sp>
        <p:nvSpPr>
          <p:cNvPr id="5" name="Footer Placeholder 4"/>
          <p:cNvSpPr>
            <a:spLocks noGrp="1"/>
          </p:cNvSpPr>
          <p:nvPr>
            <p:ph type="ftr" sz="quarter" idx="11"/>
          </p:nvPr>
        </p:nvSpPr>
        <p:spPr>
          <a:xfrm>
            <a:off x="3125724" y="6508750"/>
            <a:ext cx="2895600" cy="273050"/>
          </a:xfrm>
        </p:spPr>
        <p:txBody>
          <a:bodyPr/>
          <a:lstStyle/>
          <a:p>
            <a:endParaRPr lang="en-CA"/>
          </a:p>
        </p:txBody>
      </p:sp>
      <p:sp>
        <p:nvSpPr>
          <p:cNvPr id="6" name="Slide Number Placeholder 5"/>
          <p:cNvSpPr>
            <a:spLocks noGrp="1"/>
          </p:cNvSpPr>
          <p:nvPr>
            <p:ph type="sldNum" sz="quarter" idx="12"/>
          </p:nvPr>
        </p:nvSpPr>
        <p:spPr>
          <a:xfrm>
            <a:off x="6327648" y="6508750"/>
            <a:ext cx="2130552" cy="273050"/>
          </a:xfrm>
        </p:spPr>
        <p:txBody>
          <a:bodyPr/>
          <a:lstStyle/>
          <a:p>
            <a:fld id="{986A247A-A201-4603-B8DE-6BC394CDA446}" type="slidenum">
              <a:rPr lang="en-CA" smtClean="0"/>
              <a:pPr/>
              <a:t>‹#›</a:t>
            </a:fld>
            <a:endParaRPr lang="en-CA"/>
          </a:p>
        </p:txBody>
      </p:sp>
      <p:cxnSp>
        <p:nvCxnSpPr>
          <p:cNvPr id="32" name="Straight Connector 31"/>
          <p:cNvCxnSpPr/>
          <p:nvPr/>
        </p:nvCxnSpPr>
        <p:spPr>
          <a:xfrm>
            <a:off x="0" y="3579019"/>
            <a:ext cx="9144000" cy="1588"/>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grpSp>
        <p:nvGrpSpPr>
          <p:cNvPr id="7" name="Group 22"/>
          <p:cNvGrpSpPr/>
          <p:nvPr/>
        </p:nvGrpSpPr>
        <p:grpSpPr>
          <a:xfrm rot="5400000">
            <a:off x="4535424" y="2249423"/>
            <a:ext cx="91440" cy="9125712"/>
            <a:chOff x="0" y="0"/>
            <a:chExt cx="274320" cy="6858000"/>
          </a:xfrm>
        </p:grpSpPr>
        <p:sp>
          <p:nvSpPr>
            <p:cNvPr id="9" name="Rectangle 8"/>
            <p:cNvSpPr/>
            <p:nvPr/>
          </p:nvSpPr>
          <p:spPr>
            <a:xfrm>
              <a:off x="32603" y="0"/>
              <a:ext cx="60960"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0" y="0"/>
              <a:ext cx="30480" cy="6858000"/>
            </a:xfrm>
            <a:prstGeom prst="rect">
              <a:avLst/>
            </a:prstGeom>
            <a:solidFill>
              <a:srgbClr val="FFFFFF"/>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914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152400" y="0"/>
              <a:ext cx="18288"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2880" y="0"/>
              <a:ext cx="30480" cy="6858000"/>
            </a:xfrm>
            <a:prstGeom prst="rect">
              <a:avLst/>
            </a:prstGeom>
            <a:solidFill>
              <a:schemeClr val="tx2"/>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213360" y="0"/>
              <a:ext cx="30480" cy="6858000"/>
            </a:xfrm>
            <a:prstGeom prst="rect">
              <a:avLst/>
            </a:prstGeom>
            <a:solidFill>
              <a:schemeClr val="accent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a:xfrm>
              <a:off x="2438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a:off x="60960" y="0"/>
              <a:ext cx="30480" cy="6858000"/>
            </a:xfrm>
            <a:prstGeom prst="rect">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80D9E4-6784-4DFE-8E37-FC89E95D74A7}" type="datetimeFigureOut">
              <a:rPr lang="en-CA" smtClean="0"/>
              <a:pPr/>
              <a:t>15/11/2017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86A247A-A201-4603-B8DE-6BC394CDA446}"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600200" cy="585152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398588" y="1752600"/>
            <a:ext cx="5078412" cy="4373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80D9E4-6784-4DFE-8E37-FC89E95D74A7}" type="datetimeFigureOut">
              <a:rPr lang="en-CA" smtClean="0"/>
              <a:pPr/>
              <a:t>15/11/2017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86A247A-A201-4603-B8DE-6BC394CDA446}"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80D9E4-6784-4DFE-8E37-FC89E95D74A7}" type="datetimeFigureOut">
              <a:rPr lang="en-CA" smtClean="0"/>
              <a:pPr/>
              <a:t>15/11/2017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86A247A-A201-4603-B8DE-6BC394CDA446}"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37621" y="2981324"/>
            <a:ext cx="7168179" cy="1371600"/>
          </a:xfrm>
        </p:spPr>
        <p:txBody>
          <a:bodyPr lIns="182880" rIns="182880" anchor="b" anchorCtr="0"/>
          <a:lstStyle>
            <a:lvl1pPr marL="0" indent="0" algn="l">
              <a:defRPr sz="4000" b="0" cap="none" baseline="0"/>
            </a:lvl1pPr>
          </a:lstStyle>
          <a:p>
            <a:r>
              <a:rPr lang="en-US" smtClean="0"/>
              <a:t>Click to edit Master title style</a:t>
            </a:r>
            <a:endParaRPr/>
          </a:p>
        </p:txBody>
      </p:sp>
      <p:sp>
        <p:nvSpPr>
          <p:cNvPr id="3" name="Text Placeholder 2"/>
          <p:cNvSpPr>
            <a:spLocks noGrp="1"/>
          </p:cNvSpPr>
          <p:nvPr>
            <p:ph type="body" idx="1"/>
          </p:nvPr>
        </p:nvSpPr>
        <p:spPr>
          <a:xfrm>
            <a:off x="1137620" y="4519613"/>
            <a:ext cx="7168179" cy="1371600"/>
          </a:xfrm>
          <a:noFill/>
          <a:ln>
            <a:noFill/>
          </a:ln>
          <a:effectLst>
            <a:innerShdw blurRad="114300">
              <a:schemeClr val="tx1"/>
            </a:innerShdw>
          </a:effectLst>
          <a:scene3d>
            <a:camera prst="orthographicFront"/>
            <a:lightRig rig="threePt" dir="t"/>
          </a:scene3d>
          <a:sp3d>
            <a:bevelT w="12700" h="50800" prst="softRound"/>
          </a:sp3d>
        </p:spPr>
        <p:txBody>
          <a:bodyPr lIns="182880" rIns="182880" anchor="t" anchorCtr="0"/>
          <a:lstStyle>
            <a:lvl1pPr marL="0" indent="0" algn="l">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80D9E4-6784-4DFE-8E37-FC89E95D74A7}" type="datetimeFigureOut">
              <a:rPr lang="en-CA" smtClean="0"/>
              <a:pPr/>
              <a:t>15/11/2017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86A247A-A201-4603-B8DE-6BC394CDA446}" type="slidenum">
              <a:rPr lang="en-CA" smtClean="0"/>
              <a:pPr/>
              <a:t>‹#›</a:t>
            </a:fld>
            <a:endParaRPr lang="en-CA"/>
          </a:p>
        </p:txBody>
      </p:sp>
      <p:cxnSp>
        <p:nvCxnSpPr>
          <p:cNvPr id="7" name="Straight Connector 6"/>
          <p:cNvCxnSpPr/>
          <p:nvPr/>
        </p:nvCxnSpPr>
        <p:spPr>
          <a:xfrm>
            <a:off x="1322294" y="4419600"/>
            <a:ext cx="7315200" cy="1588"/>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402080" y="1828799"/>
            <a:ext cx="3246120" cy="4114801"/>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225527" y="1828799"/>
            <a:ext cx="3246120" cy="4114801"/>
          </a:xfrm>
        </p:spPr>
        <p:txBody>
          <a:bodyPr>
            <a:normAutofit/>
          </a:bodyPr>
          <a:lstStyle>
            <a:lvl1pPr>
              <a:defRPr sz="18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A80D9E4-6784-4DFE-8E37-FC89E95D74A7}" type="datetimeFigureOut">
              <a:rPr lang="en-CA" smtClean="0"/>
              <a:pPr/>
              <a:t>15/11/2017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86A247A-A201-4603-B8DE-6BC394CDA446}"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5400" y="1659685"/>
            <a:ext cx="3429000" cy="639762"/>
          </a:xfrm>
        </p:spPr>
        <p:txBody>
          <a:bodyPr anchor="ctr" anchorCtr="0">
            <a:noAutofit/>
          </a:bodyPr>
          <a:lstStyle>
            <a:lvl1pPr marL="0" indent="0" algn="ctr">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86840" y="2438399"/>
            <a:ext cx="3246120" cy="3505201"/>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132294" y="1659685"/>
            <a:ext cx="3429000" cy="639762"/>
          </a:xfrm>
        </p:spPr>
        <p:txBody>
          <a:bodyPr anchor="ctr" anchorCtr="0">
            <a:noAutofit/>
          </a:bodyPr>
          <a:lstStyle>
            <a:lvl1pPr marL="0" indent="0" algn="ctr">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3734" y="2438399"/>
            <a:ext cx="3246120" cy="3505201"/>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7A80D9E4-6784-4DFE-8E37-FC89E95D74A7}" type="datetimeFigureOut">
              <a:rPr lang="en-CA" smtClean="0"/>
              <a:pPr/>
              <a:t>15/11/2017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86A247A-A201-4603-B8DE-6BC394CDA446}" type="slidenum">
              <a:rPr lang="en-CA" smtClean="0"/>
              <a:pPr/>
              <a:t>‹#›</a:t>
            </a:fld>
            <a:endParaRPr lang="en-CA"/>
          </a:p>
        </p:txBody>
      </p:sp>
      <p:cxnSp>
        <p:nvCxnSpPr>
          <p:cNvPr id="10" name="Straight Connector 9"/>
          <p:cNvCxnSpPr/>
          <p:nvPr/>
        </p:nvCxnSpPr>
        <p:spPr>
          <a:xfrm>
            <a:off x="1295400" y="2299447"/>
            <a:ext cx="7239000" cy="1588"/>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A80D9E4-6784-4DFE-8E37-FC89E95D74A7}" type="datetimeFigureOut">
              <a:rPr lang="en-CA" smtClean="0"/>
              <a:pPr/>
              <a:t>15/11/2017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86A247A-A201-4603-B8DE-6BC394CDA446}" type="slidenum">
              <a:rPr lang="en-CA" smtClean="0"/>
              <a:pPr/>
              <a:t>‹#›</a:t>
            </a:fld>
            <a:endParaRPr lang="en-CA"/>
          </a:p>
        </p:txBody>
      </p:sp>
      <p:grpSp>
        <p:nvGrpSpPr>
          <p:cNvPr id="6" name="Group 22"/>
          <p:cNvGrpSpPr/>
          <p:nvPr/>
        </p:nvGrpSpPr>
        <p:grpSpPr>
          <a:xfrm>
            <a:off x="0" y="0"/>
            <a:ext cx="182880" cy="6858000"/>
            <a:chOff x="0" y="0"/>
            <a:chExt cx="274320" cy="6858000"/>
          </a:xfrm>
        </p:grpSpPr>
        <p:sp>
          <p:nvSpPr>
            <p:cNvPr id="7" name="Rectangle 6"/>
            <p:cNvSpPr/>
            <p:nvPr/>
          </p:nvSpPr>
          <p:spPr>
            <a:xfrm>
              <a:off x="32603" y="0"/>
              <a:ext cx="60960"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30480" cy="6858000"/>
            </a:xfrm>
            <a:prstGeom prst="rect">
              <a:avLst/>
            </a:prstGeom>
            <a:solidFill>
              <a:srgbClr val="FFFFFF"/>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914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52400" y="0"/>
              <a:ext cx="18288"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2880" y="0"/>
              <a:ext cx="30480" cy="6858000"/>
            </a:xfrm>
            <a:prstGeom prst="rect">
              <a:avLst/>
            </a:prstGeom>
            <a:solidFill>
              <a:schemeClr val="tx2"/>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213360" y="0"/>
              <a:ext cx="30480" cy="6858000"/>
            </a:xfrm>
            <a:prstGeom prst="rect">
              <a:avLst/>
            </a:prstGeom>
            <a:solidFill>
              <a:schemeClr val="accent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2438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60960" y="0"/>
              <a:ext cx="30480" cy="6858000"/>
            </a:xfrm>
            <a:prstGeom prst="rect">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0D9E4-6784-4DFE-8E37-FC89E95D74A7}" type="datetimeFigureOut">
              <a:rPr lang="en-CA" smtClean="0"/>
              <a:pPr/>
              <a:t>15/11/2017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86A247A-A201-4603-B8DE-6BC394CDA446}" type="slidenum">
              <a:rPr lang="en-CA" smtClean="0"/>
              <a:pPr/>
              <a:t>‹#›</a:t>
            </a:fld>
            <a:endParaRPr lang="en-CA"/>
          </a:p>
        </p:txBody>
      </p:sp>
      <p:grpSp>
        <p:nvGrpSpPr>
          <p:cNvPr id="5" name="Group 22"/>
          <p:cNvGrpSpPr/>
          <p:nvPr/>
        </p:nvGrpSpPr>
        <p:grpSpPr>
          <a:xfrm>
            <a:off x="0" y="0"/>
            <a:ext cx="182880" cy="6858000"/>
            <a:chOff x="0" y="0"/>
            <a:chExt cx="274320" cy="6858000"/>
          </a:xfrm>
        </p:grpSpPr>
        <p:sp>
          <p:nvSpPr>
            <p:cNvPr id="6" name="Rectangle 5"/>
            <p:cNvSpPr/>
            <p:nvPr/>
          </p:nvSpPr>
          <p:spPr>
            <a:xfrm>
              <a:off x="32603" y="0"/>
              <a:ext cx="60960"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0" y="0"/>
              <a:ext cx="30480" cy="6858000"/>
            </a:xfrm>
            <a:prstGeom prst="rect">
              <a:avLst/>
            </a:prstGeom>
            <a:solidFill>
              <a:srgbClr val="FFFFFF"/>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52400" y="0"/>
              <a:ext cx="18288"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2880" y="0"/>
              <a:ext cx="30480" cy="6858000"/>
            </a:xfrm>
            <a:prstGeom prst="rect">
              <a:avLst/>
            </a:prstGeom>
            <a:solidFill>
              <a:schemeClr val="tx2"/>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213360" y="0"/>
              <a:ext cx="30480" cy="6858000"/>
            </a:xfrm>
            <a:prstGeom prst="rect">
              <a:avLst/>
            </a:prstGeom>
            <a:solidFill>
              <a:schemeClr val="accent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2438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60960" y="0"/>
              <a:ext cx="30480" cy="6858000"/>
            </a:xfrm>
            <a:prstGeom prst="rect">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2687" y="188259"/>
            <a:ext cx="3008313" cy="1246841"/>
          </a:xfrm>
        </p:spPr>
        <p:txBody>
          <a:bodyPr anchor="ctr" anchorCtr="0"/>
          <a:lstStyle>
            <a:lvl1pPr algn="l">
              <a:defRPr sz="2600" b="0"/>
            </a:lvl1pPr>
          </a:lstStyle>
          <a:p>
            <a:r>
              <a:rPr lang="en-US" smtClean="0"/>
              <a:t>Click to edit Master title style</a:t>
            </a:r>
            <a:endParaRPr/>
          </a:p>
        </p:txBody>
      </p:sp>
      <p:sp>
        <p:nvSpPr>
          <p:cNvPr id="3" name="Content Placeholder 2"/>
          <p:cNvSpPr>
            <a:spLocks noGrp="1"/>
          </p:cNvSpPr>
          <p:nvPr>
            <p:ph idx="1"/>
          </p:nvPr>
        </p:nvSpPr>
        <p:spPr>
          <a:xfrm>
            <a:off x="3886200" y="1905000"/>
            <a:ext cx="4572000" cy="4221163"/>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182687" y="1676400"/>
            <a:ext cx="2246313" cy="3276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80D9E4-6784-4DFE-8E37-FC89E95D74A7}" type="datetimeFigureOut">
              <a:rPr lang="en-CA" smtClean="0"/>
              <a:pPr/>
              <a:t>15/11/2017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86A247A-A201-4603-B8DE-6BC394CDA446}" type="slidenum">
              <a:rPr lang="en-CA" smtClean="0"/>
              <a:pPr/>
              <a:t>‹#›</a:t>
            </a:fld>
            <a:endParaRPr lang="en-CA"/>
          </a:p>
        </p:txBody>
      </p:sp>
      <p:cxnSp>
        <p:nvCxnSpPr>
          <p:cNvPr id="8" name="Straight Connector 7"/>
          <p:cNvCxnSpPr/>
          <p:nvPr/>
        </p:nvCxnSpPr>
        <p:spPr>
          <a:xfrm rot="16200000">
            <a:off x="1431830" y="3902170"/>
            <a:ext cx="4453128" cy="1588"/>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2687" y="192024"/>
            <a:ext cx="3008376" cy="1243584"/>
          </a:xfrm>
          <a:noFill/>
          <a:ln>
            <a:noFill/>
          </a:ln>
          <a:effectLst>
            <a:innerShdw blurRad="114300">
              <a:schemeClr val="tx1"/>
            </a:innerShdw>
          </a:effectLst>
          <a:scene3d>
            <a:camera prst="orthographicFront"/>
            <a:lightRig rig="threePt" dir="t"/>
          </a:scene3d>
          <a:sp3d>
            <a:bevelT w="12700" h="50800" prst="softRound"/>
          </a:sp3d>
        </p:spPr>
        <p:txBody>
          <a:bodyPr vert="horz" lIns="182880" tIns="182880" rIns="182880" bIns="182880" rtlCol="0" anchor="ctr" anchorCtr="0">
            <a:noAutofit/>
          </a:bodyPr>
          <a:lstStyle>
            <a:lvl1pPr algn="l" defTabSz="914400" rtl="0" eaLnBrk="1" latinLnBrk="0" hangingPunct="1">
              <a:spcBef>
                <a:spcPct val="0"/>
              </a:spcBef>
              <a:buNone/>
              <a:defRPr sz="2600" b="0" kern="1200">
                <a:solidFill>
                  <a:schemeClr val="tx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886200" y="1905000"/>
            <a:ext cx="4572000" cy="4224528"/>
          </a:xfrm>
          <a:noFill/>
          <a:ln>
            <a:prstDash val="solid"/>
          </a:ln>
        </p:spPr>
        <p:style>
          <a:lnRef idx="3">
            <a:schemeClr val="lt1"/>
          </a:lnRef>
          <a:fillRef idx="1">
            <a:schemeClr val="accent1"/>
          </a:fillRef>
          <a:effectRef idx="1">
            <a:schemeClr val="accent1"/>
          </a:effectRef>
          <a:fontRef idx="none"/>
        </p:style>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182687" y="1676400"/>
            <a:ext cx="2249424" cy="3273552"/>
          </a:xfrm>
          <a:noFill/>
          <a:ln>
            <a:noFill/>
          </a:ln>
        </p:spPr>
        <p:txBody>
          <a:bodyPr vert="horz" lIns="182880" tIns="182880" rIns="182880" bIns="182880" rtlCol="0">
            <a:normAutofit/>
          </a:bodyPr>
          <a:lstStyle>
            <a:lvl1pPr marL="0" indent="0">
              <a:buNone/>
              <a:defRPr sz="14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1500"/>
              </a:spcBef>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A80D9E4-6784-4DFE-8E37-FC89E95D74A7}" type="datetimeFigureOut">
              <a:rPr lang="en-CA" smtClean="0"/>
              <a:pPr/>
              <a:t>15/11/2017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86A247A-A201-4603-B8DE-6BC394CDA446}" type="slidenum">
              <a:rPr lang="en-CA" smtClean="0"/>
              <a:pPr/>
              <a:t>‹#›</a:t>
            </a:fld>
            <a:endParaRPr lang="en-CA"/>
          </a:p>
        </p:txBody>
      </p:sp>
      <p:cxnSp>
        <p:nvCxnSpPr>
          <p:cNvPr id="8" name="Straight Connector 7"/>
          <p:cNvCxnSpPr/>
          <p:nvPr/>
        </p:nvCxnSpPr>
        <p:spPr>
          <a:xfrm rot="16200000">
            <a:off x="1431830" y="3902170"/>
            <a:ext cx="4453128" cy="1588"/>
          </a:xfrm>
          <a:prstGeom prst="line">
            <a:avLst/>
          </a:prstGeom>
          <a:ln>
            <a:solidFill>
              <a:schemeClr val="tx2"/>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81100" y="274638"/>
            <a:ext cx="7498080" cy="1143000"/>
          </a:xfrm>
          <a:prstGeom prst="rect">
            <a:avLst/>
          </a:prstGeom>
          <a:noFill/>
          <a:ln>
            <a:noFill/>
          </a:ln>
          <a:effectLst>
            <a:innerShdw blurRad="114300">
              <a:schemeClr val="tx1"/>
            </a:innerShdw>
          </a:effectLst>
          <a:scene3d>
            <a:camera prst="orthographicFront"/>
            <a:lightRig rig="threePt" dir="t"/>
          </a:scene3d>
          <a:sp3d>
            <a:bevelT w="12700" h="50800" prst="softRound"/>
          </a:sp3d>
        </p:spPr>
        <p:txBody>
          <a:bodyPr vert="horz" lIns="182880" tIns="182880" rIns="182880" bIns="18288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318260" y="1734671"/>
            <a:ext cx="7223760" cy="4235823"/>
          </a:xfrm>
          <a:prstGeom prst="rect">
            <a:avLst/>
          </a:prstGeom>
          <a:noFill/>
          <a:ln>
            <a:noFill/>
          </a:ln>
        </p:spPr>
        <p:txBody>
          <a:bodyPr vert="horz" lIns="182880" tIns="182880" rIns="18288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232647" y="6508750"/>
            <a:ext cx="2133600" cy="273050"/>
          </a:xfrm>
          <a:prstGeom prst="rect">
            <a:avLst/>
          </a:prstGeom>
        </p:spPr>
        <p:txBody>
          <a:bodyPr vert="horz" lIns="91440" tIns="45720" rIns="91440" bIns="45720" rtlCol="0" anchor="ctr"/>
          <a:lstStyle>
            <a:lvl1pPr algn="l">
              <a:defRPr sz="900" b="1">
                <a:solidFill>
                  <a:schemeClr val="tx2"/>
                </a:solidFill>
              </a:defRPr>
            </a:lvl1pPr>
          </a:lstStyle>
          <a:p>
            <a:fld id="{7A80D9E4-6784-4DFE-8E37-FC89E95D74A7}" type="datetimeFigureOut">
              <a:rPr lang="en-CA" smtClean="0"/>
              <a:pPr/>
              <a:t>15/11/2017</a:t>
            </a:fld>
            <a:endParaRPr lang="en-CA"/>
          </a:p>
        </p:txBody>
      </p:sp>
      <p:sp>
        <p:nvSpPr>
          <p:cNvPr id="5" name="Footer Placeholder 4"/>
          <p:cNvSpPr>
            <a:spLocks noGrp="1"/>
          </p:cNvSpPr>
          <p:nvPr>
            <p:ph type="ftr" sz="quarter" idx="3"/>
          </p:nvPr>
        </p:nvSpPr>
        <p:spPr>
          <a:xfrm>
            <a:off x="5715000" y="6508750"/>
            <a:ext cx="2895600" cy="273050"/>
          </a:xfrm>
          <a:prstGeom prst="rect">
            <a:avLst/>
          </a:prstGeom>
        </p:spPr>
        <p:txBody>
          <a:bodyPr vert="horz" lIns="91440" tIns="45720" rIns="91440" bIns="45720" rtlCol="0" anchor="ctr"/>
          <a:lstStyle>
            <a:lvl1pPr algn="r">
              <a:defRPr sz="900" b="1">
                <a:solidFill>
                  <a:schemeClr val="tx2"/>
                </a:solidFill>
              </a:defRPr>
            </a:lvl1pPr>
          </a:lstStyle>
          <a:p>
            <a:endParaRPr lang="en-CA"/>
          </a:p>
        </p:txBody>
      </p:sp>
      <p:sp>
        <p:nvSpPr>
          <p:cNvPr id="6" name="Slide Number Placeholder 5"/>
          <p:cNvSpPr>
            <a:spLocks noGrp="1"/>
          </p:cNvSpPr>
          <p:nvPr>
            <p:ph type="sldNum" sz="quarter" idx="4"/>
          </p:nvPr>
        </p:nvSpPr>
        <p:spPr>
          <a:xfrm>
            <a:off x="8673353" y="6508750"/>
            <a:ext cx="457200" cy="273050"/>
          </a:xfrm>
          <a:prstGeom prst="rect">
            <a:avLst/>
          </a:prstGeom>
        </p:spPr>
        <p:txBody>
          <a:bodyPr vert="horz" lIns="91440" tIns="45720" rIns="91440" bIns="45720" rtlCol="0" anchor="ctr"/>
          <a:lstStyle>
            <a:lvl1pPr algn="r">
              <a:defRPr sz="900" b="1">
                <a:solidFill>
                  <a:schemeClr val="tx2"/>
                </a:solidFill>
              </a:defRPr>
            </a:lvl1pPr>
          </a:lstStyle>
          <a:p>
            <a:fld id="{986A247A-A201-4603-B8DE-6BC394CDA446}" type="slidenum">
              <a:rPr lang="en-CA" smtClean="0"/>
              <a:pPr/>
              <a:t>‹#›</a:t>
            </a:fld>
            <a:endParaRPr lang="en-CA"/>
          </a:p>
        </p:txBody>
      </p:sp>
      <p:grpSp>
        <p:nvGrpSpPr>
          <p:cNvPr id="7" name="Group 22"/>
          <p:cNvGrpSpPr/>
          <p:nvPr/>
        </p:nvGrpSpPr>
        <p:grpSpPr>
          <a:xfrm>
            <a:off x="0" y="0"/>
            <a:ext cx="182880" cy="6858000"/>
            <a:chOff x="0" y="0"/>
            <a:chExt cx="274320" cy="6858000"/>
          </a:xfrm>
        </p:grpSpPr>
        <p:sp>
          <p:nvSpPr>
            <p:cNvPr id="21" name="Rectangle 20"/>
            <p:cNvSpPr/>
            <p:nvPr/>
          </p:nvSpPr>
          <p:spPr>
            <a:xfrm>
              <a:off x="32603" y="0"/>
              <a:ext cx="60960"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0" y="0"/>
              <a:ext cx="30480" cy="6858000"/>
            </a:xfrm>
            <a:prstGeom prst="rect">
              <a:avLst/>
            </a:prstGeom>
            <a:solidFill>
              <a:srgbClr val="FFFFFF"/>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a:off x="914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152400" y="0"/>
              <a:ext cx="18288" cy="6858000"/>
            </a:xfrm>
            <a:prstGeom prst="rect">
              <a:avLst/>
            </a:prstGeom>
            <a:solidFill>
              <a:schemeClr val="bg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182880" y="0"/>
              <a:ext cx="30480" cy="6858000"/>
            </a:xfrm>
            <a:prstGeom prst="rect">
              <a:avLst/>
            </a:prstGeom>
            <a:solidFill>
              <a:schemeClr val="tx2"/>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a:off x="213360" y="0"/>
              <a:ext cx="30480" cy="6858000"/>
            </a:xfrm>
            <a:prstGeom prst="rect">
              <a:avLst/>
            </a:prstGeom>
            <a:solidFill>
              <a:schemeClr val="accent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Rectangle 19"/>
            <p:cNvSpPr/>
            <p:nvPr/>
          </p:nvSpPr>
          <p:spPr>
            <a:xfrm>
              <a:off x="243840" y="0"/>
              <a:ext cx="30480" cy="6858000"/>
            </a:xfrm>
            <a:prstGeom prst="rect">
              <a:avLst/>
            </a:prstGeom>
            <a:solidFill>
              <a:schemeClr val="tx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Rectangle 21"/>
            <p:cNvSpPr/>
            <p:nvPr/>
          </p:nvSpPr>
          <p:spPr>
            <a:xfrm>
              <a:off x="60960" y="0"/>
              <a:ext cx="30480" cy="6858000"/>
            </a:xfrm>
            <a:prstGeom prst="rect">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255588" indent="-228600" algn="l" defTabSz="914400" rtl="0" eaLnBrk="1" latinLnBrk="0" hangingPunct="1">
        <a:spcBef>
          <a:spcPts val="1500"/>
        </a:spcBef>
        <a:buSzPct val="70000"/>
        <a:buFont typeface="Wingdings" pitchFamily="2" charset="2"/>
        <a:buChar char="p"/>
        <a:defRPr sz="2000" kern="1200">
          <a:solidFill>
            <a:schemeClr val="tx1"/>
          </a:solidFill>
          <a:latin typeface="+mn-lt"/>
          <a:ea typeface="+mn-ea"/>
          <a:cs typeface="+mn-cs"/>
        </a:defRPr>
      </a:lvl1pPr>
      <a:lvl2pPr marL="484632" indent="-228600" algn="l" defTabSz="914400" rtl="0" eaLnBrk="1" latinLnBrk="0" hangingPunct="1">
        <a:spcBef>
          <a:spcPts val="1500"/>
        </a:spcBef>
        <a:buClr>
          <a:schemeClr val="tx2"/>
        </a:buClr>
        <a:buFont typeface="Arial" pitchFamily="34" charset="0"/>
        <a:buChar char="•"/>
        <a:defRPr sz="1800" kern="1200">
          <a:solidFill>
            <a:schemeClr val="tx1"/>
          </a:solidFill>
          <a:latin typeface="+mn-lt"/>
          <a:ea typeface="+mn-ea"/>
          <a:cs typeface="+mn-cs"/>
        </a:defRPr>
      </a:lvl2pPr>
      <a:lvl3pPr marL="713232" indent="-228600" algn="l" defTabSz="914400" rtl="0" eaLnBrk="1" latinLnBrk="0" hangingPunct="1">
        <a:spcBef>
          <a:spcPts val="1500"/>
        </a:spcBef>
        <a:buClr>
          <a:schemeClr val="tx1"/>
        </a:buClr>
        <a:buSzPct val="70000"/>
        <a:buFont typeface="Wingdings" pitchFamily="2" charset="2"/>
        <a:buChar char="p"/>
        <a:defRPr sz="1600" kern="1200">
          <a:solidFill>
            <a:schemeClr val="tx1"/>
          </a:solidFill>
          <a:latin typeface="+mn-lt"/>
          <a:ea typeface="+mn-ea"/>
          <a:cs typeface="+mn-cs"/>
        </a:defRPr>
      </a:lvl3pPr>
      <a:lvl4pPr marL="941832" indent="-228600" algn="l" defTabSz="914400" rtl="0" eaLnBrk="1" latinLnBrk="0" hangingPunct="1">
        <a:spcBef>
          <a:spcPts val="1500"/>
        </a:spcBef>
        <a:buClr>
          <a:schemeClr val="tx2"/>
        </a:buClr>
        <a:buFont typeface="Arial" pitchFamily="34" charset="0"/>
        <a:buChar char="•"/>
        <a:defRPr sz="1600" kern="1200">
          <a:solidFill>
            <a:schemeClr val="tx1"/>
          </a:solidFill>
          <a:latin typeface="+mn-lt"/>
          <a:ea typeface="+mn-ea"/>
          <a:cs typeface="+mn-cs"/>
        </a:defRPr>
      </a:lvl4pPr>
      <a:lvl5pPr marL="1170432" indent="-228600" algn="l" defTabSz="914400" rtl="0" eaLnBrk="1" latinLnBrk="0" hangingPunct="1">
        <a:spcBef>
          <a:spcPts val="1500"/>
        </a:spcBef>
        <a:buClr>
          <a:schemeClr val="tx1"/>
        </a:buClr>
        <a:buSzPct val="70000"/>
        <a:buFont typeface="Wingdings" pitchFamily="2" charset="2"/>
        <a:buChar char="p"/>
        <a:defRPr sz="1600" kern="1200">
          <a:solidFill>
            <a:schemeClr val="tx1"/>
          </a:solidFill>
          <a:latin typeface="+mn-lt"/>
          <a:ea typeface="+mn-ea"/>
          <a:cs typeface="+mn-cs"/>
        </a:defRPr>
      </a:lvl5pPr>
      <a:lvl6pPr marL="1399032" indent="-228600" algn="l" defTabSz="914400" rtl="0" eaLnBrk="1" latinLnBrk="0" hangingPunct="1">
        <a:spcBef>
          <a:spcPts val="1500"/>
        </a:spcBef>
        <a:buFont typeface="Arial" pitchFamily="34" charset="0"/>
        <a:buChar char="•"/>
        <a:defRPr sz="1600" kern="1200">
          <a:solidFill>
            <a:schemeClr val="tx1"/>
          </a:solidFill>
          <a:latin typeface="+mn-lt"/>
          <a:ea typeface="+mn-ea"/>
          <a:cs typeface="+mn-cs"/>
        </a:defRPr>
      </a:lvl6pPr>
      <a:lvl7pPr marL="1627632" indent="-228600" algn="l" defTabSz="914400" rtl="0" eaLnBrk="1" latinLnBrk="0" hangingPunct="1">
        <a:spcBef>
          <a:spcPts val="1500"/>
        </a:spcBef>
        <a:buSzPct val="70000"/>
        <a:buFont typeface="Wingdings" pitchFamily="2" charset="2"/>
        <a:buChar char="p"/>
        <a:defRPr sz="1600" kern="1200" baseline="0">
          <a:solidFill>
            <a:schemeClr val="tx1"/>
          </a:solidFill>
          <a:latin typeface="+mn-lt"/>
          <a:ea typeface="+mn-ea"/>
          <a:cs typeface="+mn-cs"/>
        </a:defRPr>
      </a:lvl7pPr>
      <a:lvl8pPr marL="1856232" indent="-228600" algn="l" defTabSz="914400" rtl="0" eaLnBrk="1" latinLnBrk="0" hangingPunct="1">
        <a:spcBef>
          <a:spcPts val="1500"/>
        </a:spcBef>
        <a:buFont typeface="Arial" pitchFamily="34" charset="0"/>
        <a:buChar char="•"/>
        <a:defRPr sz="1600" kern="1200" baseline="0">
          <a:solidFill>
            <a:schemeClr val="tx1"/>
          </a:solidFill>
          <a:latin typeface="+mn-lt"/>
          <a:ea typeface="+mn-ea"/>
          <a:cs typeface="+mn-cs"/>
        </a:defRPr>
      </a:lvl8pPr>
      <a:lvl9pPr marL="2084832" indent="-228600" algn="l" defTabSz="914400" rtl="0" eaLnBrk="1" latinLnBrk="0" hangingPunct="1">
        <a:spcBef>
          <a:spcPts val="1500"/>
        </a:spcBef>
        <a:buSzPct val="70000"/>
        <a:buFont typeface="Wingdings" pitchFamily="2" charset="2"/>
        <a:buChar char="p"/>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File:Worm_Gear.gi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vimeo.com/13759005"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videos.howstuffworks.com/auto/car-parts-videos-playlist.ht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8.gif"/><Relationship Id="rId5" Type="http://schemas.openxmlformats.org/officeDocument/2006/relationships/hyperlink" Target="http://www.dtonline.org/apps/infopage/app?1&amp;6&amp;1&amp;22&amp;1&amp;0" TargetMode="External"/><Relationship Id="rId4" Type="http://schemas.openxmlformats.org/officeDocument/2006/relationships/image" Target="../media/image27.gif"/></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Motion Transmission Systems</a:t>
            </a:r>
            <a:endParaRPr lang="en-CA" dirty="0"/>
          </a:p>
        </p:txBody>
      </p:sp>
      <p:sp>
        <p:nvSpPr>
          <p:cNvPr id="3" name="Subtitle 2"/>
          <p:cNvSpPr>
            <a:spLocks noGrp="1"/>
          </p:cNvSpPr>
          <p:nvPr>
            <p:ph type="subTitle" idx="1"/>
          </p:nvPr>
        </p:nvSpPr>
        <p:spPr/>
        <p:txBody>
          <a:bodyPr/>
          <a:lstStyle/>
          <a:p>
            <a:r>
              <a:rPr lang="en-CA" dirty="0" smtClean="0"/>
              <a:t>Technology continued...</a:t>
            </a:r>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55576" y="260648"/>
            <a:ext cx="7223760" cy="1656184"/>
          </a:xfrm>
        </p:spPr>
        <p:txBody>
          <a:bodyPr>
            <a:noAutofit/>
          </a:bodyPr>
          <a:lstStyle/>
          <a:p>
            <a:pPr marL="0" indent="0">
              <a:buNone/>
            </a:pPr>
            <a:r>
              <a:rPr lang="en-CA" sz="2400" dirty="0" smtClean="0"/>
              <a:t>If you have two gears that you want to keep synchronized but some distance apart, </a:t>
            </a:r>
            <a:r>
              <a:rPr lang="en-CA" sz="2400" dirty="0" smtClean="0">
                <a:solidFill>
                  <a:srgbClr val="FFFF00"/>
                </a:solidFill>
              </a:rPr>
              <a:t>What could you do? </a:t>
            </a:r>
            <a:endParaRPr lang="en-CA" sz="2400" dirty="0">
              <a:solidFill>
                <a:srgbClr val="FFFF00"/>
              </a:solidFill>
            </a:endParaRPr>
          </a:p>
        </p:txBody>
      </p:sp>
      <p:sp>
        <p:nvSpPr>
          <p:cNvPr id="7" name="TextBox 6"/>
          <p:cNvSpPr txBox="1"/>
          <p:nvPr/>
        </p:nvSpPr>
        <p:spPr>
          <a:xfrm>
            <a:off x="323528" y="2420888"/>
            <a:ext cx="7992888" cy="461665"/>
          </a:xfrm>
          <a:prstGeom prst="rect">
            <a:avLst/>
          </a:prstGeom>
          <a:noFill/>
        </p:spPr>
        <p:txBody>
          <a:bodyPr wrap="square" rtlCol="0">
            <a:spAutoFit/>
          </a:bodyPr>
          <a:lstStyle/>
          <a:p>
            <a:r>
              <a:rPr lang="en-CA" sz="2400" dirty="0" smtClean="0"/>
              <a:t>1) Add a gear between them: </a:t>
            </a:r>
            <a:endParaRPr lang="en-CA" sz="2400" dirty="0"/>
          </a:p>
        </p:txBody>
      </p:sp>
      <p:pic>
        <p:nvPicPr>
          <p:cNvPr id="27654" name="Picture 6" descr="http://static.howstuffworks.com/gif/gears-belt1.gif"/>
          <p:cNvPicPr>
            <a:picLocks noChangeAspect="1" noChangeArrowheads="1"/>
          </p:cNvPicPr>
          <p:nvPr/>
        </p:nvPicPr>
        <p:blipFill>
          <a:blip r:embed="rId3" cstate="print"/>
          <a:srcRect/>
          <a:stretch>
            <a:fillRect/>
          </a:stretch>
        </p:blipFill>
        <p:spPr bwMode="auto">
          <a:xfrm>
            <a:off x="4139952" y="2276872"/>
            <a:ext cx="4418016" cy="2448272"/>
          </a:xfrm>
          <a:prstGeom prst="rect">
            <a:avLst/>
          </a:prstGeom>
          <a:noFill/>
        </p:spPr>
      </p:pic>
      <p:pic>
        <p:nvPicPr>
          <p:cNvPr id="27656" name="Picture 8" descr="http://static.howstuffworks.com/gif/gears-belt3.gif"/>
          <p:cNvPicPr>
            <a:picLocks noChangeAspect="1" noChangeArrowheads="1"/>
          </p:cNvPicPr>
          <p:nvPr/>
        </p:nvPicPr>
        <p:blipFill>
          <a:blip r:embed="rId4" cstate="print"/>
          <a:srcRect/>
          <a:stretch>
            <a:fillRect/>
          </a:stretch>
        </p:blipFill>
        <p:spPr bwMode="auto">
          <a:xfrm>
            <a:off x="3419872" y="5157192"/>
            <a:ext cx="3829050" cy="1200150"/>
          </a:xfrm>
          <a:prstGeom prst="rect">
            <a:avLst/>
          </a:prstGeom>
          <a:noFill/>
        </p:spPr>
      </p:pic>
      <p:sp>
        <p:nvSpPr>
          <p:cNvPr id="11" name="TextBox 10"/>
          <p:cNvSpPr txBox="1"/>
          <p:nvPr/>
        </p:nvSpPr>
        <p:spPr>
          <a:xfrm>
            <a:off x="395536" y="5517232"/>
            <a:ext cx="3240360" cy="461665"/>
          </a:xfrm>
          <a:prstGeom prst="rect">
            <a:avLst/>
          </a:prstGeom>
          <a:noFill/>
        </p:spPr>
        <p:txBody>
          <a:bodyPr wrap="square" rtlCol="0">
            <a:spAutoFit/>
          </a:bodyPr>
          <a:lstStyle/>
          <a:p>
            <a:r>
              <a:rPr lang="en-CA" sz="2400" dirty="0"/>
              <a:t>2</a:t>
            </a:r>
            <a:r>
              <a:rPr lang="en-CA" sz="2400" dirty="0" smtClean="0"/>
              <a:t>) Add a chain</a:t>
            </a:r>
            <a:endParaRPr lang="en-C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6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5373216"/>
            <a:ext cx="7223760" cy="1238871"/>
          </a:xfrm>
        </p:spPr>
        <p:txBody>
          <a:bodyPr/>
          <a:lstStyle/>
          <a:p>
            <a:r>
              <a:rPr lang="en-CA" dirty="0" smtClean="0">
                <a:solidFill>
                  <a:srgbClr val="FFFF00"/>
                </a:solidFill>
              </a:rPr>
              <a:t>The gears are no longer touching, they are now called sprockets. </a:t>
            </a:r>
          </a:p>
          <a:p>
            <a:endParaRPr lang="en-CA" dirty="0"/>
          </a:p>
        </p:txBody>
      </p:sp>
      <p:sp>
        <p:nvSpPr>
          <p:cNvPr id="4" name="Title 1"/>
          <p:cNvSpPr>
            <a:spLocks noGrp="1"/>
          </p:cNvSpPr>
          <p:nvPr>
            <p:ph type="title"/>
          </p:nvPr>
        </p:nvSpPr>
        <p:spPr>
          <a:xfrm>
            <a:off x="611560" y="260648"/>
            <a:ext cx="7498080" cy="1143000"/>
          </a:xfrm>
        </p:spPr>
        <p:txBody>
          <a:bodyPr/>
          <a:lstStyle/>
          <a:p>
            <a:r>
              <a:rPr lang="en-CA" dirty="0" smtClean="0"/>
              <a:t>Chain and Sprocket</a:t>
            </a:r>
            <a:endParaRPr lang="en-CA" dirty="0"/>
          </a:p>
        </p:txBody>
      </p:sp>
      <p:pic>
        <p:nvPicPr>
          <p:cNvPr id="6" name="Picture 4" descr="Jeep Cherokee Noisy Transfer Case"/>
          <p:cNvPicPr>
            <a:picLocks noChangeAspect="1" noChangeArrowheads="1"/>
          </p:cNvPicPr>
          <p:nvPr/>
        </p:nvPicPr>
        <p:blipFill>
          <a:blip r:embed="rId3" cstate="print"/>
          <a:srcRect/>
          <a:stretch>
            <a:fillRect/>
          </a:stretch>
        </p:blipFill>
        <p:spPr bwMode="auto">
          <a:xfrm>
            <a:off x="5410200" y="260648"/>
            <a:ext cx="3733800" cy="4933950"/>
          </a:xfrm>
          <a:prstGeom prst="rect">
            <a:avLst/>
          </a:prstGeom>
          <a:noFill/>
        </p:spPr>
      </p:pic>
      <p:pic>
        <p:nvPicPr>
          <p:cNvPr id="37892" name="Picture 4" descr="gear wheels and chains"/>
          <p:cNvPicPr>
            <a:picLocks noChangeAspect="1" noChangeArrowheads="1" noCrop="1"/>
          </p:cNvPicPr>
          <p:nvPr/>
        </p:nvPicPr>
        <p:blipFill>
          <a:blip r:embed="rId4" cstate="print"/>
          <a:srcRect/>
          <a:stretch>
            <a:fillRect/>
          </a:stretch>
        </p:blipFill>
        <p:spPr bwMode="auto">
          <a:xfrm>
            <a:off x="395536" y="1412776"/>
            <a:ext cx="4762500" cy="3143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0"/>
            <a:ext cx="7498080" cy="1143000"/>
          </a:xfrm>
        </p:spPr>
        <p:txBody>
          <a:bodyPr/>
          <a:lstStyle/>
          <a:p>
            <a:r>
              <a:rPr lang="en-CA" dirty="0" smtClean="0"/>
              <a:t>Worm Gears</a:t>
            </a:r>
            <a:endParaRPr lang="en-CA" dirty="0"/>
          </a:p>
        </p:txBody>
      </p:sp>
      <p:sp>
        <p:nvSpPr>
          <p:cNvPr id="3" name="Content Placeholder 2"/>
          <p:cNvSpPr>
            <a:spLocks noGrp="1"/>
          </p:cNvSpPr>
          <p:nvPr>
            <p:ph idx="1"/>
          </p:nvPr>
        </p:nvSpPr>
        <p:spPr>
          <a:xfrm>
            <a:off x="467544" y="764704"/>
            <a:ext cx="7632848" cy="1800200"/>
          </a:xfrm>
        </p:spPr>
        <p:txBody>
          <a:bodyPr>
            <a:normAutofit lnSpcReduction="10000"/>
          </a:bodyPr>
          <a:lstStyle/>
          <a:p>
            <a:pPr marL="0" indent="0">
              <a:buNone/>
            </a:pPr>
            <a:r>
              <a:rPr lang="en-CA" sz="2400" b="1" dirty="0" smtClean="0"/>
              <a:t>Worm gears</a:t>
            </a:r>
            <a:r>
              <a:rPr lang="en-CA" sz="2400" dirty="0" smtClean="0"/>
              <a:t> are used when large gear reductions are needed. It is common for worm gears to have reductions of 20:1, and even up to 300:1 or greater.</a:t>
            </a:r>
          </a:p>
        </p:txBody>
      </p:sp>
      <p:sp>
        <p:nvSpPr>
          <p:cNvPr id="7" name="TextBox 6"/>
          <p:cNvSpPr txBox="1"/>
          <p:nvPr/>
        </p:nvSpPr>
        <p:spPr>
          <a:xfrm>
            <a:off x="3059832" y="5301208"/>
            <a:ext cx="1944216" cy="461665"/>
          </a:xfrm>
          <a:prstGeom prst="rect">
            <a:avLst/>
          </a:prstGeom>
          <a:noFill/>
        </p:spPr>
        <p:txBody>
          <a:bodyPr wrap="square" rtlCol="0">
            <a:spAutoFit/>
          </a:bodyPr>
          <a:lstStyle/>
          <a:p>
            <a:r>
              <a:rPr lang="en-CA" sz="2400" dirty="0" smtClean="0">
                <a:solidFill>
                  <a:srgbClr val="FFFF00"/>
                </a:solidFill>
              </a:rPr>
              <a:t>Worm gear</a:t>
            </a:r>
            <a:endParaRPr lang="en-CA" sz="2400" dirty="0">
              <a:solidFill>
                <a:srgbClr val="FFFF00"/>
              </a:solidFill>
            </a:endParaRPr>
          </a:p>
        </p:txBody>
      </p:sp>
      <p:sp>
        <p:nvSpPr>
          <p:cNvPr id="12" name="TextBox 11"/>
          <p:cNvSpPr txBox="1"/>
          <p:nvPr/>
        </p:nvSpPr>
        <p:spPr>
          <a:xfrm>
            <a:off x="2483768" y="4005064"/>
            <a:ext cx="3240360" cy="1015663"/>
          </a:xfrm>
          <a:prstGeom prst="rect">
            <a:avLst/>
          </a:prstGeom>
          <a:noFill/>
          <a:ln>
            <a:solidFill>
              <a:schemeClr val="bg1"/>
            </a:solidFill>
          </a:ln>
        </p:spPr>
        <p:txBody>
          <a:bodyPr wrap="square" rtlCol="0">
            <a:spAutoFit/>
          </a:bodyPr>
          <a:lstStyle/>
          <a:p>
            <a:r>
              <a:rPr lang="en-CA" sz="2000" dirty="0" smtClean="0">
                <a:solidFill>
                  <a:srgbClr val="FF0000"/>
                </a:solidFill>
              </a:rPr>
              <a:t>The worm is the driver. The opposite will not work. </a:t>
            </a:r>
            <a:endParaRPr lang="en-CA" sz="2000" dirty="0">
              <a:solidFill>
                <a:srgbClr val="FF0000"/>
              </a:solidFill>
            </a:endParaRPr>
          </a:p>
        </p:txBody>
      </p:sp>
      <p:pic>
        <p:nvPicPr>
          <p:cNvPr id="39940" name="Picture 4" descr="http://upload.wikimedia.org/wikipedia/commons/thumb/c/c3/Worm_Gear.gif/220px-Worm_Gear.gif">
            <a:hlinkClick r:id="rId3"/>
          </p:cNvPr>
          <p:cNvPicPr>
            <a:picLocks noChangeAspect="1" noChangeArrowheads="1" noCrop="1"/>
          </p:cNvPicPr>
          <p:nvPr/>
        </p:nvPicPr>
        <p:blipFill>
          <a:blip r:embed="rId4" cstate="print"/>
          <a:srcRect/>
          <a:stretch>
            <a:fillRect/>
          </a:stretch>
        </p:blipFill>
        <p:spPr bwMode="auto">
          <a:xfrm>
            <a:off x="5814205" y="4221088"/>
            <a:ext cx="3329795" cy="2376264"/>
          </a:xfrm>
          <a:prstGeom prst="rect">
            <a:avLst/>
          </a:prstGeom>
          <a:noFill/>
        </p:spPr>
      </p:pic>
      <p:sp>
        <p:nvSpPr>
          <p:cNvPr id="14" name="Rectangle 13"/>
          <p:cNvSpPr/>
          <p:nvPr/>
        </p:nvSpPr>
        <p:spPr>
          <a:xfrm>
            <a:off x="539552" y="2276872"/>
            <a:ext cx="7632848" cy="1200329"/>
          </a:xfrm>
          <a:prstGeom prst="rect">
            <a:avLst/>
          </a:prstGeom>
        </p:spPr>
        <p:txBody>
          <a:bodyPr wrap="square">
            <a:spAutoFit/>
          </a:bodyPr>
          <a:lstStyle/>
          <a:p>
            <a:pPr marL="442913" indent="-442913">
              <a:buFont typeface="Arial" pitchFamily="34" charset="0"/>
              <a:buChar char="•"/>
            </a:pPr>
            <a:r>
              <a:rPr lang="en-CA" sz="2400" dirty="0" smtClean="0"/>
              <a:t>For each 360° turn of the worm, the worm-gear advances only one tooth of the gear.</a:t>
            </a:r>
            <a:endParaRPr lang="en-CA" sz="2400" dirty="0"/>
          </a:p>
        </p:txBody>
      </p:sp>
      <p:cxnSp>
        <p:nvCxnSpPr>
          <p:cNvPr id="10" name="Straight Arrow Connector 9"/>
          <p:cNvCxnSpPr/>
          <p:nvPr/>
        </p:nvCxnSpPr>
        <p:spPr>
          <a:xfrm>
            <a:off x="5004048" y="5661248"/>
            <a:ext cx="1296144" cy="504056"/>
          </a:xfrm>
          <a:prstGeom prst="straightConnector1">
            <a:avLst/>
          </a:prstGeom>
          <a:ln w="28575">
            <a:solidFill>
              <a:srgbClr val="FFFF00">
                <a:alpha val="9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588224" y="4077072"/>
            <a:ext cx="1152128" cy="432048"/>
          </a:xfrm>
          <a:prstGeom prst="straightConnector1">
            <a:avLst/>
          </a:prstGeom>
          <a:ln w="28575">
            <a:solidFill>
              <a:srgbClr val="FFFF00">
                <a:alpha val="90000"/>
              </a:srgbClr>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56176" y="3501008"/>
            <a:ext cx="1080120" cy="461665"/>
          </a:xfrm>
          <a:prstGeom prst="rect">
            <a:avLst/>
          </a:prstGeom>
          <a:noFill/>
        </p:spPr>
        <p:txBody>
          <a:bodyPr wrap="square" rtlCol="0">
            <a:spAutoFit/>
          </a:bodyPr>
          <a:lstStyle/>
          <a:p>
            <a:r>
              <a:rPr lang="en-CA" sz="2400" dirty="0" smtClean="0">
                <a:solidFill>
                  <a:srgbClr val="FFFF00"/>
                </a:solidFill>
              </a:rPr>
              <a:t>Worm</a:t>
            </a:r>
            <a:endParaRPr lang="en-CA"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12" grpId="0" animBg="1"/>
      <p:bldP spid="1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Friction Gear Systems</a:t>
            </a:r>
            <a:endParaRPr lang="en-CA" dirty="0"/>
          </a:p>
        </p:txBody>
      </p:sp>
      <p:sp>
        <p:nvSpPr>
          <p:cNvPr id="3" name="Content Placeholder 2"/>
          <p:cNvSpPr>
            <a:spLocks noGrp="1"/>
          </p:cNvSpPr>
          <p:nvPr>
            <p:ph idx="1"/>
          </p:nvPr>
        </p:nvSpPr>
        <p:spPr>
          <a:xfrm>
            <a:off x="827584" y="1340768"/>
            <a:ext cx="7632848" cy="4680520"/>
          </a:xfrm>
        </p:spPr>
        <p:txBody>
          <a:bodyPr>
            <a:noAutofit/>
          </a:bodyPr>
          <a:lstStyle/>
          <a:p>
            <a:pPr marL="442913" indent="-415925"/>
            <a:r>
              <a:rPr lang="en-CA" sz="2400" dirty="0" smtClean="0"/>
              <a:t>Similar to a gear train, however the friction gears do not have teeth.</a:t>
            </a:r>
          </a:p>
          <a:p>
            <a:pPr marL="442913" indent="-415925"/>
            <a:endParaRPr lang="en-CA" sz="2400" dirty="0" smtClean="0"/>
          </a:p>
          <a:p>
            <a:pPr marL="442913" indent="-415925"/>
            <a:endParaRPr lang="en-CA" sz="2400" dirty="0" smtClean="0"/>
          </a:p>
          <a:p>
            <a:pPr marL="442913" indent="-415925"/>
            <a:endParaRPr lang="en-CA" sz="2400" dirty="0" smtClean="0"/>
          </a:p>
          <a:p>
            <a:pPr marL="442913" indent="-415925"/>
            <a:endParaRPr lang="en-CA" sz="2400" dirty="0" smtClean="0"/>
          </a:p>
          <a:p>
            <a:pPr marL="442913" indent="-415925"/>
            <a:r>
              <a:rPr lang="en-CA" sz="2400" dirty="0" smtClean="0"/>
              <a:t>Less efficient than gear trains because the gears can slip.  </a:t>
            </a:r>
            <a:endParaRPr lang="en-CA" sz="2400" dirty="0"/>
          </a:p>
        </p:txBody>
      </p:sp>
      <p:pic>
        <p:nvPicPr>
          <p:cNvPr id="4" name="Picture 10"/>
          <p:cNvPicPr>
            <a:picLocks noChangeAspect="1" noChangeArrowheads="1"/>
          </p:cNvPicPr>
          <p:nvPr/>
        </p:nvPicPr>
        <p:blipFill>
          <a:blip r:embed="rId3" cstate="print"/>
          <a:srcRect/>
          <a:stretch>
            <a:fillRect/>
          </a:stretch>
        </p:blipFill>
        <p:spPr bwMode="auto">
          <a:xfrm>
            <a:off x="4139952" y="2492896"/>
            <a:ext cx="2992754" cy="165618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Belt and Pulley System</a:t>
            </a:r>
            <a:endParaRPr lang="en-CA" dirty="0"/>
          </a:p>
        </p:txBody>
      </p:sp>
      <p:sp>
        <p:nvSpPr>
          <p:cNvPr id="3" name="Content Placeholder 2"/>
          <p:cNvSpPr>
            <a:spLocks noGrp="1"/>
          </p:cNvSpPr>
          <p:nvPr>
            <p:ph idx="1"/>
          </p:nvPr>
        </p:nvSpPr>
        <p:spPr>
          <a:xfrm>
            <a:off x="683568" y="1412777"/>
            <a:ext cx="7992888" cy="2088232"/>
          </a:xfrm>
        </p:spPr>
        <p:txBody>
          <a:bodyPr/>
          <a:lstStyle/>
          <a:p>
            <a:r>
              <a:rPr lang="en-CA" dirty="0" smtClean="0"/>
              <a:t>Similar to a chain and sprocket however, there are no teeth. </a:t>
            </a:r>
          </a:p>
          <a:p>
            <a:r>
              <a:rPr lang="en-CA" dirty="0" smtClean="0"/>
              <a:t>The gear without teeth is called the pulley.</a:t>
            </a:r>
          </a:p>
          <a:p>
            <a:r>
              <a:rPr lang="en-CA" dirty="0" smtClean="0"/>
              <a:t>The chain is called the belt. </a:t>
            </a:r>
            <a:endParaRPr lang="en-CA" dirty="0"/>
          </a:p>
        </p:txBody>
      </p:sp>
      <p:pic>
        <p:nvPicPr>
          <p:cNvPr id="41986" name="Picture 2" descr="driver and driven pulley system"/>
          <p:cNvPicPr>
            <a:picLocks noChangeAspect="1" noChangeArrowheads="1" noCrop="1"/>
          </p:cNvPicPr>
          <p:nvPr/>
        </p:nvPicPr>
        <p:blipFill>
          <a:blip r:embed="rId3" cstate="print"/>
          <a:srcRect/>
          <a:stretch>
            <a:fillRect/>
          </a:stretch>
        </p:blipFill>
        <p:spPr bwMode="auto">
          <a:xfrm>
            <a:off x="4191000" y="3419474"/>
            <a:ext cx="4953000" cy="34385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332656"/>
            <a:ext cx="7498080" cy="1143000"/>
          </a:xfrm>
        </p:spPr>
        <p:txBody>
          <a:bodyPr/>
          <a:lstStyle/>
          <a:p>
            <a:r>
              <a:rPr lang="en-CA" dirty="0" smtClean="0"/>
              <a:t>Speed Changes</a:t>
            </a:r>
            <a:endParaRPr lang="en-CA" dirty="0"/>
          </a:p>
        </p:txBody>
      </p:sp>
      <p:sp>
        <p:nvSpPr>
          <p:cNvPr id="6" name="Content Placeholder 2"/>
          <p:cNvSpPr>
            <a:spLocks noGrp="1"/>
          </p:cNvSpPr>
          <p:nvPr>
            <p:ph idx="1"/>
          </p:nvPr>
        </p:nvSpPr>
        <p:spPr>
          <a:xfrm>
            <a:off x="755576" y="1340768"/>
            <a:ext cx="7223125" cy="1656184"/>
          </a:xfrm>
        </p:spPr>
        <p:txBody>
          <a:bodyPr>
            <a:noAutofit/>
          </a:bodyPr>
          <a:lstStyle/>
          <a:p>
            <a:r>
              <a:rPr lang="en-CA" sz="2400" dirty="0" smtClean="0"/>
              <a:t>A speed change occurs in a motion transmission system when the driver does not turn at the same speed as the driven component or components. </a:t>
            </a:r>
          </a:p>
        </p:txBody>
      </p:sp>
      <p:pic>
        <p:nvPicPr>
          <p:cNvPr id="7" name="Picture 2" descr="http://3.bp.blogspot.com/_CarNcodpCMA/SHadhUGtkTI/AAAAAAAABcs/KsY4fVnSFX8/s400/1abike005.jpg"/>
          <p:cNvPicPr>
            <a:picLocks noChangeAspect="1" noChangeArrowheads="1"/>
          </p:cNvPicPr>
          <p:nvPr/>
        </p:nvPicPr>
        <p:blipFill>
          <a:blip r:embed="rId3" cstate="print"/>
          <a:srcRect/>
          <a:stretch>
            <a:fillRect/>
          </a:stretch>
        </p:blipFill>
        <p:spPr bwMode="auto">
          <a:xfrm>
            <a:off x="5508104" y="3279583"/>
            <a:ext cx="3377952" cy="33357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60648"/>
            <a:ext cx="7498080" cy="1143000"/>
          </a:xfrm>
        </p:spPr>
        <p:txBody>
          <a:bodyPr/>
          <a:lstStyle/>
          <a:p>
            <a:r>
              <a:rPr lang="en-CA" dirty="0" smtClean="0"/>
              <a:t>Speed Changes</a:t>
            </a:r>
            <a:endParaRPr lang="en-CA" dirty="0"/>
          </a:p>
        </p:txBody>
      </p:sp>
      <p:graphicFrame>
        <p:nvGraphicFramePr>
          <p:cNvPr id="4" name="Group 26"/>
          <p:cNvGraphicFramePr>
            <a:graphicFrameLocks noGrp="1"/>
          </p:cNvGraphicFramePr>
          <p:nvPr>
            <p:ph idx="1"/>
          </p:nvPr>
        </p:nvGraphicFramePr>
        <p:xfrm>
          <a:off x="467544" y="1340768"/>
          <a:ext cx="8229600" cy="4754880"/>
        </p:xfrm>
        <a:graphic>
          <a:graphicData uri="http://schemas.openxmlformats.org/drawingml/2006/table">
            <a:tbl>
              <a:tblPr/>
              <a:tblGrid>
                <a:gridCol w="2743200"/>
                <a:gridCol w="2743200"/>
                <a:gridCol w="27432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rgbClr val="FFFFFF"/>
                          </a:solidFill>
                          <a:effectLst/>
                          <a:latin typeface="Arial" charset="0"/>
                        </a:rPr>
                        <a:t>Speed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FFFFFF"/>
                          </a:solidFill>
                          <a:effectLst/>
                          <a:latin typeface="Arial" charset="0"/>
                        </a:rPr>
                        <a:t>Friction gear or belt and pulley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smtClean="0">
                          <a:ln>
                            <a:noFill/>
                          </a:ln>
                          <a:solidFill>
                            <a:srgbClr val="FFFFFF"/>
                          </a:solidFill>
                          <a:effectLst/>
                          <a:latin typeface="Arial" charset="0"/>
                        </a:rPr>
                        <a:t>Gear trains or chain and sprocket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rgbClr val="000000"/>
                          </a:solidFill>
                          <a:effectLst/>
                          <a:latin typeface="Arial" charset="0"/>
                        </a:rPr>
                        <a:t>Increase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rgbClr val="000000"/>
                          </a:solidFill>
                          <a:effectLst/>
                          <a:latin typeface="Arial" charset="0"/>
                        </a:rPr>
                        <a:t>Motion is transmitted to a gear or pulley of </a:t>
                      </a:r>
                      <a:r>
                        <a:rPr kumimoji="0" lang="en-CA" sz="1800" b="0" i="0" u="none" strike="noStrike" cap="none" normalizeH="0" baseline="0" dirty="0" smtClean="0">
                          <a:ln>
                            <a:noFill/>
                          </a:ln>
                          <a:solidFill>
                            <a:srgbClr val="FF9900"/>
                          </a:solidFill>
                          <a:effectLst/>
                          <a:latin typeface="Arial" charset="0"/>
                        </a:rPr>
                        <a:t>smaller diameter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rgbClr val="000000"/>
                          </a:solidFill>
                          <a:effectLst/>
                          <a:latin typeface="Arial" charset="0"/>
                        </a:rPr>
                        <a:t>Motion is transmitted from one gear or sprocket to another with </a:t>
                      </a:r>
                      <a:r>
                        <a:rPr kumimoji="0" lang="en-CA" sz="1800" b="0" i="0" u="none" strike="noStrike" cap="none" normalizeH="0" baseline="0" dirty="0" smtClean="0">
                          <a:ln>
                            <a:noFill/>
                          </a:ln>
                          <a:solidFill>
                            <a:srgbClr val="FF9900"/>
                          </a:solidFill>
                          <a:effectLst/>
                          <a:latin typeface="Arial" charset="0"/>
                        </a:rPr>
                        <a:t>fewer teeth</a:t>
                      </a:r>
                      <a:r>
                        <a:rPr kumimoji="0" lang="en-CA" sz="1800" b="0" i="0" u="none" strike="noStrike" cap="none" normalizeH="0" baseline="0" dirty="0" smtClean="0">
                          <a:ln>
                            <a:noFill/>
                          </a:ln>
                          <a:solidFill>
                            <a:srgbClr val="000000"/>
                          </a:solidFill>
                          <a:effectLst/>
                          <a:latin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Arial" charset="0"/>
                        </a:rPr>
                        <a:t>Decrease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Arial" charset="0"/>
                        </a:rPr>
                        <a:t>Motion is transmitted to a gear or pulley of </a:t>
                      </a:r>
                      <a:r>
                        <a:rPr kumimoji="0" lang="en-CA" sz="1800" b="0" i="0" u="none" strike="noStrike" cap="none" normalizeH="0" baseline="0" smtClean="0">
                          <a:ln>
                            <a:noFill/>
                          </a:ln>
                          <a:solidFill>
                            <a:srgbClr val="FF00FF"/>
                          </a:solidFill>
                          <a:effectLst/>
                          <a:latin typeface="Arial" charset="0"/>
                        </a:rPr>
                        <a:t>larger diameter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rgbClr val="FF00FF"/>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Arial" charset="0"/>
                        </a:rPr>
                        <a:t>Motion is transmitted from one gear or sprocket to another with </a:t>
                      </a:r>
                      <a:r>
                        <a:rPr kumimoji="0" lang="en-CA" sz="1800" b="0" i="0" u="none" strike="noStrike" cap="none" normalizeH="0" baseline="0" smtClean="0">
                          <a:ln>
                            <a:noFill/>
                          </a:ln>
                          <a:solidFill>
                            <a:srgbClr val="FF00FF"/>
                          </a:solidFill>
                          <a:effectLst/>
                          <a:latin typeface="Arial" charset="0"/>
                        </a:rPr>
                        <a:t>more teeth</a:t>
                      </a:r>
                      <a:r>
                        <a:rPr kumimoji="0" lang="en-CA" sz="1800" b="0" i="0" u="none" strike="noStrike" cap="none" normalizeH="0" baseline="0" smtClean="0">
                          <a:ln>
                            <a:noFill/>
                          </a:ln>
                          <a:solidFill>
                            <a:srgbClr val="000000"/>
                          </a:solidFill>
                          <a:effectLst/>
                          <a:latin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9ED"/>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Arial" charset="0"/>
                        </a:rPr>
                        <a:t>No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smtClean="0">
                          <a:ln>
                            <a:noFill/>
                          </a:ln>
                          <a:solidFill>
                            <a:srgbClr val="000000"/>
                          </a:solidFill>
                          <a:effectLst/>
                          <a:latin typeface="Arial" charset="0"/>
                        </a:rPr>
                        <a:t>Motion is transmitted to a gear or pulley with the same diameter.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CA" sz="1800" b="0" i="0" u="none" strike="noStrike" cap="none" normalizeH="0" baseline="0" dirty="0" smtClean="0">
                          <a:ln>
                            <a:noFill/>
                          </a:ln>
                          <a:solidFill>
                            <a:srgbClr val="000000"/>
                          </a:solidFill>
                          <a:effectLst/>
                          <a:latin typeface="Arial" charset="0"/>
                        </a:rPr>
                        <a:t>Motion is transmitted from one gear or sprocket to another with the same number of teeth.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D1DA"/>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Wind Turbine - Video</a:t>
            </a:r>
            <a:endParaRPr lang="en-CA" dirty="0"/>
          </a:p>
        </p:txBody>
      </p:sp>
      <p:pic>
        <p:nvPicPr>
          <p:cNvPr id="46082" name="Picture 2" descr="http://investmentsinenergy.com/wp-content/uploads/2010/12/wind_turbine.jpg">
            <a:hlinkClick r:id="rId3"/>
          </p:cNvPr>
          <p:cNvPicPr>
            <a:picLocks noChangeAspect="1" noChangeArrowheads="1"/>
          </p:cNvPicPr>
          <p:nvPr/>
        </p:nvPicPr>
        <p:blipFill>
          <a:blip r:embed="rId4" cstate="print"/>
          <a:srcRect/>
          <a:stretch>
            <a:fillRect/>
          </a:stretch>
        </p:blipFill>
        <p:spPr bwMode="auto">
          <a:xfrm>
            <a:off x="1115616" y="1196752"/>
            <a:ext cx="6984776" cy="523858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67544" y="404664"/>
            <a:ext cx="8229600" cy="1066800"/>
          </a:xfrm>
          <a:prstGeom prst="rect">
            <a:avLst/>
          </a:prstGeom>
          <a:noFill/>
          <a:ln>
            <a:noFill/>
          </a:ln>
          <a:effectLst>
            <a:innerShdw blurRad="114300">
              <a:schemeClr val="tx1"/>
            </a:innerShdw>
          </a:effectLst>
          <a:scene3d>
            <a:camera prst="orthographicFront"/>
            <a:lightRig rig="threePt" dir="t"/>
          </a:scene3d>
          <a:sp3d>
            <a:bevelT w="12700" h="50800" prst="softRound"/>
          </a:sp3d>
        </p:spPr>
        <p:txBody>
          <a:bodyPr vert="horz" lIns="182880" tIns="182880" rIns="182880" bIns="18288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CA" sz="3200" b="0" i="0" u="none" strike="noStrike" kern="1200" cap="none" spc="0" normalizeH="0" baseline="0" noProof="0" dirty="0" smtClean="0">
                <a:ln>
                  <a:noFill/>
                </a:ln>
                <a:solidFill>
                  <a:schemeClr val="tx1"/>
                </a:solidFill>
                <a:effectLst/>
                <a:uLnTx/>
                <a:uFillTx/>
                <a:ea typeface="+mj-ea"/>
                <a:cs typeface="+mj-cs"/>
              </a:rPr>
              <a:t>Characteristics of Motion in Transformation Systems</a:t>
            </a:r>
          </a:p>
        </p:txBody>
      </p:sp>
      <p:sp>
        <p:nvSpPr>
          <p:cNvPr id="5" name="Content Placeholder 2"/>
          <p:cNvSpPr txBox="1">
            <a:spLocks/>
          </p:cNvSpPr>
          <p:nvPr/>
        </p:nvSpPr>
        <p:spPr>
          <a:xfrm>
            <a:off x="539552" y="1628800"/>
            <a:ext cx="8229600" cy="1368425"/>
          </a:xfrm>
          <a:prstGeom prst="rect">
            <a:avLst/>
          </a:prstGeom>
          <a:noFill/>
          <a:ln>
            <a:noFill/>
          </a:ln>
        </p:spPr>
        <p:txBody>
          <a:bodyPr vert="horz" lIns="182880" tIns="182880" rIns="182880" bIns="182880" rtlCol="0">
            <a:normAutofit/>
          </a:bodyPr>
          <a:lstStyle/>
          <a:p>
            <a:pPr marL="85725" marR="0" lvl="0" indent="23813" algn="l" defTabSz="914400" rtl="0" eaLnBrk="1" fontAlgn="auto" latinLnBrk="0" hangingPunct="1">
              <a:lnSpc>
                <a:spcPct val="100000"/>
              </a:lnSpc>
              <a:spcBef>
                <a:spcPts val="1500"/>
              </a:spcBef>
              <a:spcAft>
                <a:spcPts val="0"/>
              </a:spcAft>
              <a:buClrTx/>
              <a:buSzPct val="70000"/>
              <a:buFont typeface="Georgia" pitchFamily="18" charset="0"/>
              <a:buNone/>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Mechanical action that changes the nature of motion (rotation to translation, translation to rotation)</a:t>
            </a:r>
          </a:p>
        </p:txBody>
      </p:sp>
      <p:pic>
        <p:nvPicPr>
          <p:cNvPr id="50178" name="Picture 2" descr="http://www.dynamicscience.com.au/tester/solutions/hydraulicus/gearrackandpinion.gif"/>
          <p:cNvPicPr>
            <a:picLocks noChangeAspect="1" noChangeArrowheads="1" noCrop="1"/>
          </p:cNvPicPr>
          <p:nvPr/>
        </p:nvPicPr>
        <p:blipFill>
          <a:blip r:embed="rId3" cstate="print"/>
          <a:srcRect/>
          <a:stretch>
            <a:fillRect/>
          </a:stretch>
        </p:blipFill>
        <p:spPr bwMode="auto">
          <a:xfrm>
            <a:off x="539552" y="3789040"/>
            <a:ext cx="3927528" cy="2232248"/>
          </a:xfrm>
          <a:prstGeom prst="rect">
            <a:avLst/>
          </a:prstGeom>
          <a:noFill/>
        </p:spPr>
      </p:pic>
      <p:sp>
        <p:nvSpPr>
          <p:cNvPr id="7" name="Text Box 10"/>
          <p:cNvSpPr txBox="1">
            <a:spLocks noChangeArrowheads="1"/>
          </p:cNvSpPr>
          <p:nvPr/>
        </p:nvSpPr>
        <p:spPr bwMode="auto">
          <a:xfrm>
            <a:off x="539552" y="3140968"/>
            <a:ext cx="5040560" cy="1815882"/>
          </a:xfrm>
          <a:prstGeom prst="rect">
            <a:avLst/>
          </a:prstGeom>
          <a:noFill/>
          <a:ln w="9525">
            <a:noFill/>
            <a:miter lim="800000"/>
            <a:headEnd/>
            <a:tailEnd/>
          </a:ln>
          <a:effectLst/>
        </p:spPr>
        <p:txBody>
          <a:bodyPr wrap="square">
            <a:spAutoFit/>
          </a:bodyPr>
          <a:lstStyle/>
          <a:p>
            <a:pPr>
              <a:spcBef>
                <a:spcPct val="50000"/>
              </a:spcBef>
            </a:pPr>
            <a:r>
              <a:rPr lang="en-CA" sz="2800" dirty="0" smtClean="0"/>
              <a:t>1) Rack </a:t>
            </a:r>
            <a:r>
              <a:rPr lang="en-CA" sz="2800" dirty="0"/>
              <a:t>and pinion</a:t>
            </a:r>
          </a:p>
          <a:p>
            <a:pPr>
              <a:spcBef>
                <a:spcPct val="50000"/>
              </a:spcBef>
            </a:pPr>
            <a:endParaRPr lang="en-CA" sz="2800" dirty="0"/>
          </a:p>
          <a:p>
            <a:pPr>
              <a:spcBef>
                <a:spcPct val="50000"/>
              </a:spcBef>
            </a:pPr>
            <a:endParaRPr lang="en-US" sz="2800" dirty="0"/>
          </a:p>
        </p:txBody>
      </p:sp>
      <p:pic>
        <p:nvPicPr>
          <p:cNvPr id="50180" name="Picture 4" descr="example of rack and pinion"/>
          <p:cNvPicPr>
            <a:picLocks noChangeAspect="1" noChangeArrowheads="1" noCrop="1"/>
          </p:cNvPicPr>
          <p:nvPr/>
        </p:nvPicPr>
        <p:blipFill>
          <a:blip r:embed="rId4" cstate="print"/>
          <a:srcRect/>
          <a:stretch>
            <a:fillRect/>
          </a:stretch>
        </p:blipFill>
        <p:spPr bwMode="auto">
          <a:xfrm>
            <a:off x="4840165" y="3501008"/>
            <a:ext cx="4303835" cy="33569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Rack and Pinion Systems</a:t>
            </a:r>
            <a:endParaRPr lang="en-US" dirty="0"/>
          </a:p>
        </p:txBody>
      </p:sp>
      <p:sp>
        <p:nvSpPr>
          <p:cNvPr id="3" name="Content Placeholder 2"/>
          <p:cNvSpPr>
            <a:spLocks noGrp="1"/>
          </p:cNvSpPr>
          <p:nvPr>
            <p:ph idx="1"/>
          </p:nvPr>
        </p:nvSpPr>
        <p:spPr/>
        <p:txBody>
          <a:bodyPr/>
          <a:lstStyle/>
          <a:p>
            <a:r>
              <a:rPr lang="en-CA" dirty="0" smtClean="0"/>
              <a:t>Must contain at least 1 gear (pinion) and one straight bar with teeth (rack)</a:t>
            </a:r>
          </a:p>
          <a:p>
            <a:pPr>
              <a:buNone/>
            </a:pPr>
            <a:endParaRPr lang="en-CA" b="1" dirty="0" smtClean="0"/>
          </a:p>
          <a:p>
            <a:pPr>
              <a:buNone/>
            </a:pPr>
            <a:r>
              <a:rPr lang="en-CA" b="1" dirty="0" smtClean="0"/>
              <a:t>Elements to consider</a:t>
            </a:r>
          </a:p>
          <a:p>
            <a:r>
              <a:rPr lang="en-CA" dirty="0" smtClean="0"/>
              <a:t>Teeth must be identical</a:t>
            </a:r>
          </a:p>
          <a:p>
            <a:r>
              <a:rPr lang="en-CA" dirty="0" smtClean="0"/>
              <a:t>Requires frequent lubrication</a:t>
            </a:r>
          </a:p>
          <a:p>
            <a:r>
              <a:rPr lang="en-CA" dirty="0" smtClean="0"/>
              <a:t>Greater amount of teeth the slower its rotation</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3528" y="260648"/>
            <a:ext cx="8229600" cy="1066800"/>
          </a:xfrm>
          <a:prstGeom prst="rect">
            <a:avLst/>
          </a:prstGeom>
          <a:noFill/>
          <a:ln>
            <a:noFill/>
          </a:ln>
          <a:effectLst>
            <a:innerShdw blurRad="114300">
              <a:schemeClr val="tx1"/>
            </a:innerShdw>
          </a:effectLst>
          <a:scene3d>
            <a:camera prst="orthographicFront"/>
            <a:lightRig rig="threePt" dir="t"/>
          </a:scene3d>
          <a:sp3d>
            <a:bevelT w="12700" h="50800" prst="softRound"/>
          </a:sp3d>
        </p:spPr>
        <p:txBody>
          <a:bodyPr vert="horz" lIns="182880" tIns="182880" rIns="182880" bIns="18288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3600" b="0" i="0" u="none" strike="noStrike" kern="1200" cap="none" spc="0" normalizeH="0" baseline="0" noProof="0" dirty="0" smtClean="0">
                <a:ln>
                  <a:noFill/>
                </a:ln>
                <a:solidFill>
                  <a:schemeClr val="tx1"/>
                </a:solidFill>
                <a:effectLst/>
                <a:uLnTx/>
                <a:uFillTx/>
                <a:ea typeface="+mj-ea"/>
                <a:cs typeface="+mj-cs"/>
              </a:rPr>
              <a:t>Motion Transmission: </a:t>
            </a:r>
          </a:p>
        </p:txBody>
      </p:sp>
      <p:sp>
        <p:nvSpPr>
          <p:cNvPr id="5" name="Content Placeholder 2"/>
          <p:cNvSpPr txBox="1">
            <a:spLocks/>
          </p:cNvSpPr>
          <p:nvPr/>
        </p:nvSpPr>
        <p:spPr>
          <a:xfrm>
            <a:off x="285750" y="1143000"/>
            <a:ext cx="8858250" cy="5715000"/>
          </a:xfrm>
          <a:prstGeom prst="rect">
            <a:avLst/>
          </a:prstGeom>
          <a:noFill/>
          <a:ln>
            <a:noFill/>
          </a:ln>
        </p:spPr>
        <p:txBody>
          <a:bodyPr vert="horz" lIns="182880" tIns="182880" rIns="182880" bIns="182880" rtlCol="0">
            <a:normAutofit/>
          </a:bodyPr>
          <a:lstStyle/>
          <a:p>
            <a:pPr marL="365760" marR="0" lvl="0" indent="-256032" algn="l" defTabSz="914400" rtl="0" eaLnBrk="1" fontAlgn="auto" latinLnBrk="0" hangingPunct="1">
              <a:lnSpc>
                <a:spcPct val="100000"/>
              </a:lnSpc>
              <a:spcBef>
                <a:spcPts val="1500"/>
              </a:spcBef>
              <a:spcAft>
                <a:spcPts val="0"/>
              </a:spcAft>
              <a:buClr>
                <a:schemeClr val="accent3"/>
              </a:buClr>
              <a:buSzPct val="70000"/>
              <a:buFont typeface="Georgia"/>
              <a:buNone/>
              <a:tabLst/>
              <a:defRPr/>
            </a:pPr>
            <a:endParaRPr kumimoji="0" lang="en-CA" sz="2000" b="0" i="0" u="none" strike="noStrike" kern="1200" cap="none" spc="0" normalizeH="0" baseline="0" noProof="0" dirty="0" smtClean="0">
              <a:ln>
                <a:noFill/>
              </a:ln>
              <a:solidFill>
                <a:schemeClr val="tx1"/>
              </a:solidFill>
              <a:effectLst/>
              <a:uLnTx/>
              <a:uFillTx/>
              <a:latin typeface="+mn-lt"/>
              <a:ea typeface="+mn-ea"/>
              <a:cs typeface="+mn-cs"/>
            </a:endParaRPr>
          </a:p>
          <a:p>
            <a:pPr marL="85725" marR="0" lvl="0" indent="-3175" algn="l" defTabSz="914400" rtl="0" eaLnBrk="1" fontAlgn="auto" latinLnBrk="0" hangingPunct="1">
              <a:lnSpc>
                <a:spcPct val="100000"/>
              </a:lnSpc>
              <a:spcBef>
                <a:spcPts val="1500"/>
              </a:spcBef>
              <a:spcAft>
                <a:spcPts val="0"/>
              </a:spcAft>
              <a:buClr>
                <a:schemeClr val="accent3"/>
              </a:buClr>
              <a:buSzPct val="70000"/>
              <a:buFont typeface="Georgia"/>
              <a:buNone/>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The mechanical function of relaying a motion from one part to another without altering the nature of the motion. </a:t>
            </a:r>
          </a:p>
          <a:p>
            <a:pPr marL="85725" marR="0" lvl="0" indent="-3175" algn="l" defTabSz="914400" rtl="0" eaLnBrk="1" fontAlgn="auto" latinLnBrk="0" hangingPunct="1">
              <a:lnSpc>
                <a:spcPct val="100000"/>
              </a:lnSpc>
              <a:spcBef>
                <a:spcPts val="1500"/>
              </a:spcBef>
              <a:spcAft>
                <a:spcPts val="0"/>
              </a:spcAft>
              <a:buClr>
                <a:schemeClr val="accent3"/>
              </a:buClr>
              <a:buSzPct val="70000"/>
              <a:buFont typeface="Georgia"/>
              <a:buNone/>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A motion transmission system is a set of components that perform the function of transmitting motion. </a:t>
            </a:r>
          </a:p>
          <a:p>
            <a:pPr marL="596900" marR="0" lvl="0" indent="-514350" algn="l" defTabSz="914400" rtl="0" eaLnBrk="1" fontAlgn="auto" latinLnBrk="0" hangingPunct="1">
              <a:lnSpc>
                <a:spcPct val="100000"/>
              </a:lnSpc>
              <a:spcBef>
                <a:spcPts val="1500"/>
              </a:spcBef>
              <a:spcAft>
                <a:spcPts val="0"/>
              </a:spcAft>
              <a:buClr>
                <a:schemeClr val="accent3"/>
              </a:buClr>
              <a:buSzPct val="100000"/>
              <a:buFont typeface="+mj-lt"/>
              <a:buAutoNum type="arabicPeriod"/>
              <a:tabLst/>
              <a:defRPr/>
            </a:pPr>
            <a:r>
              <a:rPr kumimoji="0" lang="en-CA" sz="2000" b="0" i="0" u="none" strike="noStrike" kern="1200" cap="none" spc="0" normalizeH="0" baseline="0" noProof="0" dirty="0" smtClean="0">
                <a:ln>
                  <a:noFill/>
                </a:ln>
                <a:solidFill>
                  <a:srgbClr val="FF0000"/>
                </a:solidFill>
                <a:effectLst/>
                <a:uLnTx/>
                <a:uFillTx/>
                <a:latin typeface="+mn-lt"/>
                <a:ea typeface="+mn-ea"/>
                <a:cs typeface="+mn-cs"/>
              </a:rPr>
              <a:t>Driver Component: </a:t>
            </a:r>
            <a:r>
              <a:rPr kumimoji="0" lang="en-CA" sz="2000" b="0" i="0" u="none" strike="noStrike" kern="1200" cap="none" spc="0" normalizeH="0" baseline="0" noProof="0" dirty="0" smtClean="0">
                <a:ln>
                  <a:noFill/>
                </a:ln>
                <a:solidFill>
                  <a:schemeClr val="tx1"/>
                </a:solidFill>
                <a:effectLst/>
                <a:uLnTx/>
                <a:uFillTx/>
                <a:latin typeface="+mn-lt"/>
                <a:ea typeface="+mn-ea"/>
                <a:cs typeface="+mn-cs"/>
              </a:rPr>
              <a:t>Receives the force</a:t>
            </a:r>
          </a:p>
          <a:p>
            <a:pPr marL="596900" marR="0" lvl="0" indent="-514350" algn="l" defTabSz="914400" rtl="0" eaLnBrk="1" fontAlgn="auto" latinLnBrk="0" hangingPunct="1">
              <a:lnSpc>
                <a:spcPct val="100000"/>
              </a:lnSpc>
              <a:spcBef>
                <a:spcPts val="1500"/>
              </a:spcBef>
              <a:spcAft>
                <a:spcPts val="0"/>
              </a:spcAft>
              <a:buClr>
                <a:schemeClr val="accent3"/>
              </a:buClr>
              <a:buSzPct val="100000"/>
              <a:buFont typeface="+mj-lt"/>
              <a:buAutoNum type="arabicPeriod"/>
              <a:tabLst/>
              <a:defRPr/>
            </a:pPr>
            <a:r>
              <a:rPr kumimoji="0" lang="en-CA" sz="2000" b="0" i="0" u="none" strike="noStrike" kern="1200" cap="none" spc="0" normalizeH="0" baseline="0" noProof="0" dirty="0" smtClean="0">
                <a:ln>
                  <a:noFill/>
                </a:ln>
                <a:solidFill>
                  <a:srgbClr val="FF0000"/>
                </a:solidFill>
                <a:effectLst/>
                <a:uLnTx/>
                <a:uFillTx/>
                <a:latin typeface="+mn-lt"/>
                <a:ea typeface="+mn-ea"/>
                <a:cs typeface="+mn-cs"/>
              </a:rPr>
              <a:t>Driven Component: </a:t>
            </a:r>
            <a:r>
              <a:rPr kumimoji="0" lang="en-CA" sz="2000" b="0" i="0" u="none" strike="noStrike" kern="1200" cap="none" spc="0" normalizeH="0" baseline="0" noProof="0" dirty="0" smtClean="0">
                <a:ln>
                  <a:noFill/>
                </a:ln>
                <a:solidFill>
                  <a:schemeClr val="tx1"/>
                </a:solidFill>
                <a:effectLst/>
                <a:uLnTx/>
                <a:uFillTx/>
                <a:latin typeface="+mn-lt"/>
                <a:ea typeface="+mn-ea"/>
                <a:cs typeface="+mn-cs"/>
              </a:rPr>
              <a:t>receives the motion and transfers it to another part.</a:t>
            </a:r>
          </a:p>
          <a:p>
            <a:pPr marL="596900" marR="0" lvl="0" indent="-514350" algn="l" defTabSz="914400" rtl="0" eaLnBrk="1" fontAlgn="auto" latinLnBrk="0" hangingPunct="1">
              <a:lnSpc>
                <a:spcPct val="100000"/>
              </a:lnSpc>
              <a:spcBef>
                <a:spcPts val="1500"/>
              </a:spcBef>
              <a:spcAft>
                <a:spcPts val="0"/>
              </a:spcAft>
              <a:buClr>
                <a:schemeClr val="accent3"/>
              </a:buClr>
              <a:buSzPct val="100000"/>
              <a:buFont typeface="+mj-lt"/>
              <a:buAutoNum type="arabicPeriod"/>
              <a:tabLst/>
              <a:defRPr/>
            </a:pPr>
            <a:r>
              <a:rPr kumimoji="0" lang="en-CA" sz="2000" b="0" i="0" u="none" strike="noStrike" kern="1200" cap="none" spc="0" normalizeH="0" baseline="0" noProof="0" dirty="0" smtClean="0">
                <a:ln>
                  <a:noFill/>
                </a:ln>
                <a:solidFill>
                  <a:srgbClr val="FF0000"/>
                </a:solidFill>
                <a:effectLst/>
                <a:uLnTx/>
                <a:uFillTx/>
                <a:latin typeface="+mn-lt"/>
                <a:ea typeface="+mn-ea"/>
                <a:cs typeface="+mn-cs"/>
              </a:rPr>
              <a:t>Intermediate component: </a:t>
            </a:r>
            <a:r>
              <a:rPr kumimoji="0" lang="en-CA" sz="2000" b="0" i="0" u="none" strike="noStrike" kern="1200" cap="none" spc="0" normalizeH="0" baseline="0" noProof="0" dirty="0" smtClean="0">
                <a:ln>
                  <a:noFill/>
                </a:ln>
                <a:solidFill>
                  <a:schemeClr val="tx1"/>
                </a:solidFill>
                <a:effectLst/>
                <a:uLnTx/>
                <a:uFillTx/>
                <a:latin typeface="+mn-lt"/>
                <a:ea typeface="+mn-ea"/>
                <a:cs typeface="+mn-cs"/>
              </a:rPr>
              <a:t>located between the driver and driven component. </a:t>
            </a:r>
            <a:endParaRPr kumimoji="0" lang="en-CA"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2" descr="http://www.businessfoundonline.com.au/site/mechanic-hornsby/image/mechanic.jpg"/>
          <p:cNvPicPr>
            <a:picLocks noChangeAspect="1" noChangeArrowheads="1"/>
          </p:cNvPicPr>
          <p:nvPr/>
        </p:nvPicPr>
        <p:blipFill>
          <a:blip r:embed="rId3" cstate="print"/>
          <a:srcRect/>
          <a:stretch>
            <a:fillRect/>
          </a:stretch>
        </p:blipFill>
        <p:spPr bwMode="auto">
          <a:xfrm>
            <a:off x="6507163" y="0"/>
            <a:ext cx="2636837" cy="14938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Rack and Pinion</a:t>
            </a:r>
            <a:endParaRPr lang="en-US" dirty="0"/>
          </a:p>
        </p:txBody>
      </p:sp>
      <p:sp>
        <p:nvSpPr>
          <p:cNvPr id="3" name="Content Placeholder 2"/>
          <p:cNvSpPr>
            <a:spLocks noGrp="1"/>
          </p:cNvSpPr>
          <p:nvPr>
            <p:ph idx="1"/>
          </p:nvPr>
        </p:nvSpPr>
        <p:spPr>
          <a:xfrm>
            <a:off x="395536" y="1124745"/>
            <a:ext cx="3456384" cy="4845750"/>
          </a:xfrm>
        </p:spPr>
        <p:txBody>
          <a:bodyPr>
            <a:normAutofit fontScale="70000" lnSpcReduction="20000"/>
          </a:bodyPr>
          <a:lstStyle/>
          <a:p>
            <a:pPr>
              <a:buNone/>
            </a:pPr>
            <a:r>
              <a:rPr lang="en-CA" dirty="0" smtClean="0"/>
              <a:t>Car steering</a:t>
            </a:r>
          </a:p>
          <a:p>
            <a:endParaRPr lang="en-CA" dirty="0" smtClean="0"/>
          </a:p>
          <a:p>
            <a:r>
              <a:rPr lang="en-CA" dirty="0" smtClean="0"/>
              <a:t>The </a:t>
            </a:r>
            <a:r>
              <a:rPr lang="en-CA" b="1" dirty="0" smtClean="0"/>
              <a:t>pinion gear</a:t>
            </a:r>
            <a:r>
              <a:rPr lang="en-CA" dirty="0" smtClean="0"/>
              <a:t> is attached to the </a:t>
            </a:r>
            <a:r>
              <a:rPr lang="en-CA" b="1" dirty="0" smtClean="0"/>
              <a:t>steering shaft</a:t>
            </a:r>
            <a:r>
              <a:rPr lang="en-CA" dirty="0" smtClean="0"/>
              <a:t>. When you turn the steering wheel, the gear spins, moving the rack. The tie rod at each end of the rack connects to the </a:t>
            </a:r>
            <a:r>
              <a:rPr lang="en-CA" b="1" dirty="0" smtClean="0"/>
              <a:t>steering arm</a:t>
            </a:r>
            <a:r>
              <a:rPr lang="en-CA" dirty="0" smtClean="0"/>
              <a:t> on the </a:t>
            </a:r>
            <a:r>
              <a:rPr lang="en-CA" b="1" dirty="0" smtClean="0"/>
              <a:t>spindle</a:t>
            </a:r>
            <a:r>
              <a:rPr lang="en-CA" dirty="0" smtClean="0"/>
              <a:t> (see diagram above). </a:t>
            </a:r>
          </a:p>
          <a:p>
            <a:r>
              <a:rPr lang="en-CA" dirty="0" smtClean="0"/>
              <a:t>The rack-and-pinion </a:t>
            </a:r>
            <a:r>
              <a:rPr lang="en-CA" dirty="0" err="1" smtClean="0"/>
              <a:t>gearset</a:t>
            </a:r>
            <a:r>
              <a:rPr lang="en-CA" dirty="0" smtClean="0"/>
              <a:t> does two things: </a:t>
            </a:r>
          </a:p>
          <a:p>
            <a:r>
              <a:rPr lang="en-CA" dirty="0" smtClean="0"/>
              <a:t>It converts the rotational motion of the steering wheel into the linear motion needed to turn the wheels. </a:t>
            </a:r>
          </a:p>
          <a:p>
            <a:endParaRPr lang="en-US" dirty="0"/>
          </a:p>
        </p:txBody>
      </p:sp>
      <p:pic>
        <p:nvPicPr>
          <p:cNvPr id="4" name="Content Placeholder 6" descr="rack and pinion.jpg"/>
          <p:cNvPicPr>
            <a:picLocks noChangeAspect="1"/>
          </p:cNvPicPr>
          <p:nvPr/>
        </p:nvPicPr>
        <p:blipFill>
          <a:blip r:embed="rId2" cstate="print"/>
          <a:stretch>
            <a:fillRect/>
          </a:stretch>
        </p:blipFill>
        <p:spPr>
          <a:xfrm>
            <a:off x="4499992" y="2060848"/>
            <a:ext cx="4398433" cy="329882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539552" y="548680"/>
            <a:ext cx="5040560" cy="1815882"/>
          </a:xfrm>
          <a:prstGeom prst="rect">
            <a:avLst/>
          </a:prstGeom>
          <a:noFill/>
          <a:ln w="9525">
            <a:noFill/>
            <a:miter lim="800000"/>
            <a:headEnd/>
            <a:tailEnd/>
          </a:ln>
          <a:effectLst/>
        </p:spPr>
        <p:txBody>
          <a:bodyPr wrap="square">
            <a:spAutoFit/>
          </a:bodyPr>
          <a:lstStyle/>
          <a:p>
            <a:pPr>
              <a:spcBef>
                <a:spcPct val="50000"/>
              </a:spcBef>
            </a:pPr>
            <a:r>
              <a:rPr lang="en-CA" sz="2800" dirty="0"/>
              <a:t>2</a:t>
            </a:r>
            <a:r>
              <a:rPr lang="en-CA" sz="2800" dirty="0" smtClean="0"/>
              <a:t>) Screw Gear System</a:t>
            </a:r>
            <a:endParaRPr lang="en-CA" sz="2800" dirty="0"/>
          </a:p>
          <a:p>
            <a:pPr>
              <a:spcBef>
                <a:spcPct val="50000"/>
              </a:spcBef>
            </a:pPr>
            <a:endParaRPr lang="en-CA" sz="2800" dirty="0"/>
          </a:p>
          <a:p>
            <a:pPr>
              <a:spcBef>
                <a:spcPct val="50000"/>
              </a:spcBef>
            </a:pPr>
            <a:endParaRPr lang="en-US" sz="2800" dirty="0"/>
          </a:p>
        </p:txBody>
      </p:sp>
      <p:sp>
        <p:nvSpPr>
          <p:cNvPr id="7" name="TextBox 6"/>
          <p:cNvSpPr txBox="1"/>
          <p:nvPr/>
        </p:nvSpPr>
        <p:spPr>
          <a:xfrm>
            <a:off x="395536" y="6488668"/>
            <a:ext cx="7776864" cy="400110"/>
          </a:xfrm>
          <a:prstGeom prst="rect">
            <a:avLst/>
          </a:prstGeom>
          <a:noFill/>
        </p:spPr>
        <p:txBody>
          <a:bodyPr wrap="square" rtlCol="0">
            <a:spAutoFit/>
          </a:bodyPr>
          <a:lstStyle/>
          <a:p>
            <a:r>
              <a:rPr lang="en-CA" sz="2000" dirty="0" smtClean="0">
                <a:solidFill>
                  <a:srgbClr val="FFFF00"/>
                </a:solidFill>
              </a:rPr>
              <a:t>Rotation causes a translation</a:t>
            </a:r>
            <a:endParaRPr lang="en-CA" sz="2000" dirty="0">
              <a:solidFill>
                <a:srgbClr val="FFFF00"/>
              </a:solidFill>
            </a:endParaRPr>
          </a:p>
        </p:txBody>
      </p:sp>
      <p:pic>
        <p:nvPicPr>
          <p:cNvPr id="52226" name="Picture 2" descr="http://www.ridgid.com/ASSETS/744FBBB3E8FD425D83818552CAF6BD67/Straight_Pipe_Wrench_3C.jpg"/>
          <p:cNvPicPr>
            <a:picLocks noChangeAspect="1" noChangeArrowheads="1"/>
          </p:cNvPicPr>
          <p:nvPr/>
        </p:nvPicPr>
        <p:blipFill>
          <a:blip r:embed="rId3" cstate="print"/>
          <a:srcRect/>
          <a:stretch>
            <a:fillRect/>
          </a:stretch>
        </p:blipFill>
        <p:spPr bwMode="auto">
          <a:xfrm>
            <a:off x="611560" y="4293096"/>
            <a:ext cx="7579568" cy="2180759"/>
          </a:xfrm>
          <a:prstGeom prst="rect">
            <a:avLst/>
          </a:prstGeom>
          <a:noFill/>
        </p:spPr>
      </p:pic>
      <p:pic>
        <p:nvPicPr>
          <p:cNvPr id="52228" name="Picture 4" descr="http://t1.gstatic.com/images?q=tbn:ANd9GcRVWGwCJOarOMNQ9GszieWoFyUHr_cMDrSof0KenPvQsLidY4Gx0w&amp;t=1"/>
          <p:cNvPicPr>
            <a:picLocks noChangeAspect="1" noChangeArrowheads="1"/>
          </p:cNvPicPr>
          <p:nvPr/>
        </p:nvPicPr>
        <p:blipFill>
          <a:blip r:embed="rId4" cstate="print"/>
          <a:srcRect/>
          <a:stretch>
            <a:fillRect/>
          </a:stretch>
        </p:blipFill>
        <p:spPr bwMode="auto">
          <a:xfrm>
            <a:off x="5580112" y="1268760"/>
            <a:ext cx="2910934" cy="2469523"/>
          </a:xfrm>
          <a:prstGeom prst="rect">
            <a:avLst/>
          </a:prstGeom>
          <a:noFill/>
        </p:spPr>
      </p:pic>
      <p:pic>
        <p:nvPicPr>
          <p:cNvPr id="52230" name="Picture 6" descr="http://handyowner.com/img/car_tires_change/01_car_jack.jpg"/>
          <p:cNvPicPr>
            <a:picLocks noChangeAspect="1" noChangeArrowheads="1"/>
          </p:cNvPicPr>
          <p:nvPr/>
        </p:nvPicPr>
        <p:blipFill>
          <a:blip r:embed="rId5" cstate="print"/>
          <a:srcRect/>
          <a:stretch>
            <a:fillRect/>
          </a:stretch>
        </p:blipFill>
        <p:spPr bwMode="auto">
          <a:xfrm>
            <a:off x="827584" y="1340768"/>
            <a:ext cx="3600400" cy="2700301"/>
          </a:xfrm>
          <a:prstGeom prst="rect">
            <a:avLst/>
          </a:prstGeom>
          <a:noFill/>
        </p:spPr>
      </p:pic>
      <p:sp>
        <p:nvSpPr>
          <p:cNvPr id="11" name="Circular Arrow 10"/>
          <p:cNvSpPr/>
          <p:nvPr/>
        </p:nvSpPr>
        <p:spPr>
          <a:xfrm rot="5203519">
            <a:off x="2823694" y="4318631"/>
            <a:ext cx="504056" cy="679552"/>
          </a:xfrm>
          <a:prstGeom prst="circular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2" name="Left-Right Arrow 11"/>
          <p:cNvSpPr/>
          <p:nvPr/>
        </p:nvSpPr>
        <p:spPr>
          <a:xfrm>
            <a:off x="3491880" y="4365104"/>
            <a:ext cx="864096" cy="144016"/>
          </a:xfrm>
          <a:prstGeom prst="leftRightArrow">
            <a:avLst/>
          </a:prstGeom>
          <a:solidFill>
            <a:srgbClr val="FFFF00"/>
          </a:solidFill>
          <a:ln>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Left-Right Arrow 12"/>
          <p:cNvSpPr/>
          <p:nvPr/>
        </p:nvSpPr>
        <p:spPr>
          <a:xfrm rot="5554247">
            <a:off x="7471625" y="2567700"/>
            <a:ext cx="864096" cy="144016"/>
          </a:xfrm>
          <a:prstGeom prst="leftRightArrow">
            <a:avLst/>
          </a:prstGeom>
          <a:solidFill>
            <a:srgbClr val="FFFF00"/>
          </a:solidFill>
          <a:ln>
            <a:solidFill>
              <a:schemeClr val="bg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Circular Arrow 13"/>
          <p:cNvSpPr/>
          <p:nvPr/>
        </p:nvSpPr>
        <p:spPr>
          <a:xfrm rot="16200000">
            <a:off x="5724130" y="2348879"/>
            <a:ext cx="432048" cy="576065"/>
          </a:xfrm>
          <a:prstGeom prst="circular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22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3" grpId="1" animBg="1"/>
      <p:bldP spid="14" grpId="0" animBg="1"/>
      <p:bldP spid="1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Screw Gear Systems</a:t>
            </a:r>
            <a:endParaRPr lang="en-US" dirty="0"/>
          </a:p>
        </p:txBody>
      </p:sp>
      <p:sp>
        <p:nvSpPr>
          <p:cNvPr id="4" name="Content Placeholder 3"/>
          <p:cNvSpPr>
            <a:spLocks noGrp="1"/>
          </p:cNvSpPr>
          <p:nvPr>
            <p:ph idx="1"/>
          </p:nvPr>
        </p:nvSpPr>
        <p:spPr/>
        <p:txBody>
          <a:bodyPr/>
          <a:lstStyle/>
          <a:p>
            <a:pPr>
              <a:buNone/>
            </a:pPr>
            <a:r>
              <a:rPr lang="en-US" dirty="0" smtClean="0"/>
              <a:t>Elements to consider</a:t>
            </a:r>
          </a:p>
          <a:p>
            <a:r>
              <a:rPr lang="en-CA" dirty="0" smtClean="0"/>
              <a:t>Type 1- the nut must be connected to the screw in such a way that the nut cannot rotate</a:t>
            </a:r>
          </a:p>
          <a:p>
            <a:r>
              <a:rPr lang="en-CA" dirty="0" smtClean="0"/>
              <a:t>In both- the threads of the screws and nuts must match</a:t>
            </a:r>
          </a:p>
          <a:p>
            <a:r>
              <a:rPr lang="en-CA" dirty="0" smtClean="0"/>
              <a:t>Type 2- nut must be fixed so that the only possible</a:t>
            </a:r>
            <a:r>
              <a:rPr lang="en-CA" b="1" dirty="0" smtClean="0"/>
              <a:t> </a:t>
            </a:r>
            <a:r>
              <a:rPr lang="en-CA" dirty="0" smtClean="0"/>
              <a:t>motion is rotation</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0648"/>
            <a:ext cx="7498080" cy="1143000"/>
          </a:xfrm>
        </p:spPr>
        <p:txBody>
          <a:bodyPr/>
          <a:lstStyle/>
          <a:p>
            <a:r>
              <a:rPr lang="en-CA" dirty="0" smtClean="0"/>
              <a:t>3) Cam and Follower Systems</a:t>
            </a:r>
            <a:endParaRPr lang="en-CA" dirty="0"/>
          </a:p>
        </p:txBody>
      </p:sp>
      <p:pic>
        <p:nvPicPr>
          <p:cNvPr id="54274" name="Picture 2" descr="http://www.technologystudent.com/images5/campr1.gif"/>
          <p:cNvPicPr>
            <a:picLocks noChangeAspect="1" noChangeArrowheads="1" noCrop="1"/>
          </p:cNvPicPr>
          <p:nvPr/>
        </p:nvPicPr>
        <p:blipFill>
          <a:blip r:embed="rId3" cstate="print"/>
          <a:srcRect/>
          <a:stretch>
            <a:fillRect/>
          </a:stretch>
        </p:blipFill>
        <p:spPr bwMode="auto">
          <a:xfrm>
            <a:off x="611560" y="1340768"/>
            <a:ext cx="2880320" cy="2880320"/>
          </a:xfrm>
          <a:prstGeom prst="rect">
            <a:avLst/>
          </a:prstGeom>
          <a:noFill/>
        </p:spPr>
      </p:pic>
      <p:pic>
        <p:nvPicPr>
          <p:cNvPr id="54276" name="Picture 4" descr="http://www.petervaldivia.com/technology/4_stroke_engine/original/image/4-Stroke-Engine.gif"/>
          <p:cNvPicPr>
            <a:picLocks noChangeAspect="1" noChangeArrowheads="1" noCrop="1"/>
          </p:cNvPicPr>
          <p:nvPr/>
        </p:nvPicPr>
        <p:blipFill>
          <a:blip r:embed="rId4" cstate="print"/>
          <a:srcRect/>
          <a:stretch>
            <a:fillRect/>
          </a:stretch>
        </p:blipFill>
        <p:spPr bwMode="auto">
          <a:xfrm>
            <a:off x="6012160" y="1268760"/>
            <a:ext cx="2336983" cy="5068521"/>
          </a:xfrm>
          <a:prstGeom prst="rect">
            <a:avLst/>
          </a:prstGeom>
          <a:noFill/>
        </p:spPr>
      </p:pic>
      <p:sp>
        <p:nvSpPr>
          <p:cNvPr id="6" name="TextBox 5"/>
          <p:cNvSpPr txBox="1"/>
          <p:nvPr/>
        </p:nvSpPr>
        <p:spPr>
          <a:xfrm>
            <a:off x="539552" y="4509120"/>
            <a:ext cx="5040560" cy="1015663"/>
          </a:xfrm>
          <a:prstGeom prst="rect">
            <a:avLst/>
          </a:prstGeom>
          <a:noFill/>
        </p:spPr>
        <p:txBody>
          <a:bodyPr wrap="square" rtlCol="0">
            <a:spAutoFit/>
          </a:bodyPr>
          <a:lstStyle/>
          <a:p>
            <a:r>
              <a:rPr lang="en-CA" sz="2000" dirty="0" smtClean="0">
                <a:solidFill>
                  <a:srgbClr val="FFFF00"/>
                </a:solidFill>
              </a:rPr>
              <a:t>Rotational motion of the cam is transformed into translational motion of </a:t>
            </a:r>
            <a:r>
              <a:rPr lang="en-CA" sz="2000" smtClean="0">
                <a:solidFill>
                  <a:srgbClr val="FFFF00"/>
                </a:solidFill>
              </a:rPr>
              <a:t>the follower. </a:t>
            </a:r>
            <a:endParaRPr lang="en-CA" sz="20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 and follower</a:t>
            </a:r>
            <a:endParaRPr lang="en-US" dirty="0"/>
          </a:p>
        </p:txBody>
      </p:sp>
      <p:sp>
        <p:nvSpPr>
          <p:cNvPr id="3" name="Content Placeholder 2"/>
          <p:cNvSpPr>
            <a:spLocks noGrp="1"/>
          </p:cNvSpPr>
          <p:nvPr>
            <p:ph idx="1"/>
          </p:nvPr>
        </p:nvSpPr>
        <p:spPr/>
        <p:txBody>
          <a:bodyPr>
            <a:normAutofit lnSpcReduction="10000"/>
          </a:bodyPr>
          <a:lstStyle/>
          <a:p>
            <a:r>
              <a:rPr lang="en-US" dirty="0" smtClean="0"/>
              <a:t>Elements to consider</a:t>
            </a:r>
          </a:p>
          <a:p>
            <a:r>
              <a:rPr lang="en-CA" dirty="0" smtClean="0"/>
              <a:t>The follower must be guided in translational motion</a:t>
            </a:r>
          </a:p>
          <a:p>
            <a:r>
              <a:rPr lang="en-CA" dirty="0" smtClean="0"/>
              <a:t>Shape of cam determines how the follower will move</a:t>
            </a:r>
          </a:p>
          <a:p>
            <a:r>
              <a:rPr lang="en-CA" dirty="0" smtClean="0"/>
              <a:t>A spring is usually required to keep follower in contact with cam</a:t>
            </a:r>
            <a:endParaRPr lang="en-US" dirty="0" smtClean="0"/>
          </a:p>
          <a:p>
            <a:pPr>
              <a:buNone/>
            </a:pPr>
            <a:endParaRPr lang="en-US" dirty="0" smtClean="0"/>
          </a:p>
          <a:p>
            <a:r>
              <a:rPr lang="en-CA" dirty="0" smtClean="0"/>
              <a:t>http://www.ul.ie/~kirwanp/whatisacamandfollowersyste.htm</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60648"/>
            <a:ext cx="7498080" cy="1143000"/>
          </a:xfrm>
        </p:spPr>
        <p:txBody>
          <a:bodyPr/>
          <a:lstStyle/>
          <a:p>
            <a:r>
              <a:rPr lang="en-CA" dirty="0" smtClean="0"/>
              <a:t>4) Slider-Crank Mechanism </a:t>
            </a:r>
            <a:endParaRPr lang="en-CA" dirty="0"/>
          </a:p>
        </p:txBody>
      </p:sp>
      <p:pic>
        <p:nvPicPr>
          <p:cNvPr id="5" name="Picture 4" descr="http://www.petervaldivia.com/technology/4_stroke_engine/original/image/4-Stroke-Engine.gif">
            <a:hlinkClick r:id="rId3"/>
          </p:cNvPr>
          <p:cNvPicPr>
            <a:picLocks noChangeAspect="1" noChangeArrowheads="1" noCrop="1"/>
          </p:cNvPicPr>
          <p:nvPr/>
        </p:nvPicPr>
        <p:blipFill>
          <a:blip r:embed="rId4" cstate="print"/>
          <a:srcRect/>
          <a:stretch>
            <a:fillRect/>
          </a:stretch>
        </p:blipFill>
        <p:spPr bwMode="auto">
          <a:xfrm>
            <a:off x="6300192" y="1268760"/>
            <a:ext cx="2336983" cy="5068521"/>
          </a:xfrm>
          <a:prstGeom prst="rect">
            <a:avLst/>
          </a:prstGeom>
          <a:noFill/>
        </p:spPr>
      </p:pic>
      <p:sp>
        <p:nvSpPr>
          <p:cNvPr id="6" name="TextBox 5"/>
          <p:cNvSpPr txBox="1"/>
          <p:nvPr/>
        </p:nvSpPr>
        <p:spPr>
          <a:xfrm>
            <a:off x="467544" y="5517232"/>
            <a:ext cx="5760640" cy="1015663"/>
          </a:xfrm>
          <a:prstGeom prst="rect">
            <a:avLst/>
          </a:prstGeom>
          <a:noFill/>
        </p:spPr>
        <p:txBody>
          <a:bodyPr wrap="square" rtlCol="0">
            <a:spAutoFit/>
          </a:bodyPr>
          <a:lstStyle/>
          <a:p>
            <a:r>
              <a:rPr lang="en-CA" sz="2000" dirty="0" smtClean="0">
                <a:solidFill>
                  <a:srgbClr val="FFFF00"/>
                </a:solidFill>
              </a:rPr>
              <a:t>Translational motion of the piston is transformed into rotational motion of the crank. </a:t>
            </a:r>
            <a:endParaRPr lang="en-CA" sz="2000" dirty="0">
              <a:solidFill>
                <a:srgbClr val="FFFF00"/>
              </a:solidFill>
            </a:endParaRPr>
          </a:p>
        </p:txBody>
      </p:sp>
      <p:pic>
        <p:nvPicPr>
          <p:cNvPr id="56324" name="Picture 4" descr="Click for thumbnail">
            <a:hlinkClick r:id="rId5"/>
          </p:cNvPr>
          <p:cNvPicPr>
            <a:picLocks noChangeAspect="1" noChangeArrowheads="1" noCrop="1"/>
          </p:cNvPicPr>
          <p:nvPr/>
        </p:nvPicPr>
        <p:blipFill>
          <a:blip r:embed="rId6" cstate="print"/>
          <a:srcRect/>
          <a:stretch>
            <a:fillRect/>
          </a:stretch>
        </p:blipFill>
        <p:spPr bwMode="auto">
          <a:xfrm>
            <a:off x="323528" y="1484783"/>
            <a:ext cx="3312368" cy="3739771"/>
          </a:xfrm>
          <a:prstGeom prst="rect">
            <a:avLst/>
          </a:prstGeom>
          <a:noFill/>
        </p:spPr>
      </p:pic>
      <p:sp>
        <p:nvSpPr>
          <p:cNvPr id="9" name="TextBox 8"/>
          <p:cNvSpPr txBox="1"/>
          <p:nvPr/>
        </p:nvSpPr>
        <p:spPr>
          <a:xfrm>
            <a:off x="2483768" y="1916832"/>
            <a:ext cx="1296144" cy="400110"/>
          </a:xfrm>
          <a:prstGeom prst="rect">
            <a:avLst/>
          </a:prstGeom>
          <a:noFill/>
        </p:spPr>
        <p:txBody>
          <a:bodyPr wrap="square" rtlCol="0">
            <a:spAutoFit/>
          </a:bodyPr>
          <a:lstStyle/>
          <a:p>
            <a:r>
              <a:rPr lang="en-CA" sz="2000" dirty="0" smtClean="0">
                <a:solidFill>
                  <a:schemeClr val="bg1"/>
                </a:solidFill>
              </a:rPr>
              <a:t>piston</a:t>
            </a:r>
            <a:endParaRPr lang="en-CA" sz="2000" dirty="0">
              <a:solidFill>
                <a:schemeClr val="bg1"/>
              </a:solidFill>
            </a:endParaRPr>
          </a:p>
        </p:txBody>
      </p:sp>
      <p:sp>
        <p:nvSpPr>
          <p:cNvPr id="10" name="TextBox 9"/>
          <p:cNvSpPr txBox="1"/>
          <p:nvPr/>
        </p:nvSpPr>
        <p:spPr>
          <a:xfrm>
            <a:off x="2627784" y="3573016"/>
            <a:ext cx="1296144" cy="400110"/>
          </a:xfrm>
          <a:prstGeom prst="rect">
            <a:avLst/>
          </a:prstGeom>
          <a:noFill/>
        </p:spPr>
        <p:txBody>
          <a:bodyPr wrap="square" rtlCol="0">
            <a:spAutoFit/>
          </a:bodyPr>
          <a:lstStyle/>
          <a:p>
            <a:r>
              <a:rPr lang="en-CA" sz="2000" dirty="0" smtClean="0">
                <a:solidFill>
                  <a:schemeClr val="bg1"/>
                </a:solidFill>
              </a:rPr>
              <a:t>Crank</a:t>
            </a:r>
            <a:endParaRPr lang="en-CA" sz="2000" dirty="0">
              <a:solidFill>
                <a:schemeClr val="bg1"/>
              </a:solidFill>
            </a:endParaRPr>
          </a:p>
        </p:txBody>
      </p:sp>
      <p:sp>
        <p:nvSpPr>
          <p:cNvPr id="11" name="TextBox 10"/>
          <p:cNvSpPr txBox="1"/>
          <p:nvPr/>
        </p:nvSpPr>
        <p:spPr>
          <a:xfrm>
            <a:off x="251520" y="3068960"/>
            <a:ext cx="1791816" cy="707886"/>
          </a:xfrm>
          <a:prstGeom prst="rect">
            <a:avLst/>
          </a:prstGeom>
          <a:noFill/>
        </p:spPr>
        <p:txBody>
          <a:bodyPr wrap="square" rtlCol="0">
            <a:spAutoFit/>
          </a:bodyPr>
          <a:lstStyle/>
          <a:p>
            <a:r>
              <a:rPr lang="en-CA" sz="2000" dirty="0" smtClean="0">
                <a:solidFill>
                  <a:schemeClr val="bg1"/>
                </a:solidFill>
              </a:rPr>
              <a:t>Connecting rod</a:t>
            </a:r>
            <a:endParaRPr lang="en-CA"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Slider Crank Mechanisms</a:t>
            </a:r>
            <a:endParaRPr lang="en-US" dirty="0"/>
          </a:p>
        </p:txBody>
      </p:sp>
      <p:sp>
        <p:nvSpPr>
          <p:cNvPr id="3" name="Content Placeholder 2"/>
          <p:cNvSpPr>
            <a:spLocks noGrp="1"/>
          </p:cNvSpPr>
          <p:nvPr>
            <p:ph idx="1"/>
          </p:nvPr>
        </p:nvSpPr>
        <p:spPr/>
        <p:txBody>
          <a:bodyPr/>
          <a:lstStyle/>
          <a:p>
            <a:pPr>
              <a:buNone/>
            </a:pPr>
            <a:r>
              <a:rPr lang="en-US" dirty="0" smtClean="0"/>
              <a:t>Elements to Consider</a:t>
            </a:r>
          </a:p>
          <a:p>
            <a:pPr marL="342900" lvl="0" indent="-342900">
              <a:spcBef>
                <a:spcPct val="20000"/>
              </a:spcBef>
              <a:buSzTx/>
              <a:buFont typeface="Arial" pitchFamily="34" charset="0"/>
              <a:buChar char="•"/>
              <a:defRPr/>
            </a:pPr>
            <a:r>
              <a:rPr lang="en-CA" dirty="0" smtClean="0"/>
              <a:t>Rod contains 2 bushings to connect it to the crank</a:t>
            </a:r>
          </a:p>
          <a:p>
            <a:pPr marL="342900" lvl="0" indent="-342900">
              <a:spcBef>
                <a:spcPct val="20000"/>
              </a:spcBef>
              <a:buSzTx/>
              <a:buFont typeface="Arial" pitchFamily="34" charset="0"/>
              <a:buChar char="•"/>
              <a:defRPr/>
            </a:pPr>
            <a:r>
              <a:rPr lang="en-CA" dirty="0" smtClean="0"/>
              <a:t>The cylinder must guide the part moving in translation</a:t>
            </a:r>
          </a:p>
          <a:p>
            <a:pPr marL="342900" lvl="0" indent="-342900">
              <a:spcBef>
                <a:spcPct val="20000"/>
              </a:spcBef>
              <a:buSzTx/>
              <a:buFont typeface="Arial" pitchFamily="34" charset="0"/>
              <a:buChar char="•"/>
              <a:defRPr/>
            </a:pPr>
            <a:r>
              <a:rPr lang="en-CA" dirty="0" smtClean="0"/>
              <a:t>Requires frequent lubrication</a:t>
            </a:r>
          </a:p>
          <a:p>
            <a:pPr>
              <a:buNone/>
            </a:pPr>
            <a:endParaRPr lang="en-US" dirty="0"/>
          </a:p>
        </p:txBody>
      </p:sp>
      <p:pic>
        <p:nvPicPr>
          <p:cNvPr id="4" name="Content Placeholder 6" descr="slidercrank.jpg"/>
          <p:cNvPicPr>
            <a:picLocks noChangeAspect="1"/>
          </p:cNvPicPr>
          <p:nvPr/>
        </p:nvPicPr>
        <p:blipFill>
          <a:blip r:embed="rId2" cstate="print"/>
          <a:stretch>
            <a:fillRect/>
          </a:stretch>
        </p:blipFill>
        <p:spPr>
          <a:xfrm>
            <a:off x="4283968" y="4293096"/>
            <a:ext cx="4375001" cy="221436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a:stretch>
            <a:fillRect/>
          </a:stretch>
        </p:blipFill>
        <p:spPr bwMode="auto">
          <a:xfrm>
            <a:off x="0" y="0"/>
            <a:ext cx="6365875" cy="4786313"/>
          </a:xfrm>
          <a:prstGeom prst="rect">
            <a:avLst/>
          </a:prstGeom>
          <a:noFill/>
          <a:ln w="9525">
            <a:noFill/>
            <a:miter lim="800000"/>
            <a:headEnd/>
            <a:tailEnd/>
          </a:ln>
        </p:spPr>
      </p:pic>
      <p:cxnSp>
        <p:nvCxnSpPr>
          <p:cNvPr id="8" name="Straight Arrow Connector 7"/>
          <p:cNvCxnSpPr/>
          <p:nvPr/>
        </p:nvCxnSpPr>
        <p:spPr>
          <a:xfrm rot="10800000">
            <a:off x="5072063" y="2857500"/>
            <a:ext cx="2214562" cy="207168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142875" y="3571875"/>
            <a:ext cx="2928938" cy="64293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V="1">
            <a:off x="2357438" y="4214813"/>
            <a:ext cx="2214562" cy="500062"/>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6643688" y="5072063"/>
            <a:ext cx="2500312" cy="830262"/>
          </a:xfrm>
          <a:prstGeom prst="rect">
            <a:avLst/>
          </a:prstGeom>
          <a:noFill/>
          <a:ln w="9525">
            <a:noFill/>
            <a:miter lim="800000"/>
            <a:headEnd/>
            <a:tailEnd/>
          </a:ln>
        </p:spPr>
        <p:txBody>
          <a:bodyPr>
            <a:spAutoFit/>
          </a:bodyPr>
          <a:lstStyle/>
          <a:p>
            <a:r>
              <a:rPr lang="en-CA" sz="2400" b="1"/>
              <a:t>Driver Component</a:t>
            </a:r>
          </a:p>
        </p:txBody>
      </p:sp>
      <p:sp>
        <p:nvSpPr>
          <p:cNvPr id="12" name="TextBox 11"/>
          <p:cNvSpPr txBox="1">
            <a:spLocks noChangeArrowheads="1"/>
          </p:cNvSpPr>
          <p:nvPr/>
        </p:nvSpPr>
        <p:spPr bwMode="auto">
          <a:xfrm>
            <a:off x="2928938" y="5643563"/>
            <a:ext cx="2928937" cy="830262"/>
          </a:xfrm>
          <a:prstGeom prst="rect">
            <a:avLst/>
          </a:prstGeom>
          <a:noFill/>
          <a:ln w="9525">
            <a:noFill/>
            <a:miter lim="800000"/>
            <a:headEnd/>
            <a:tailEnd/>
          </a:ln>
        </p:spPr>
        <p:txBody>
          <a:bodyPr>
            <a:spAutoFit/>
          </a:bodyPr>
          <a:lstStyle/>
          <a:p>
            <a:r>
              <a:rPr lang="en-CA" sz="2400" b="1"/>
              <a:t>Intermediate Component</a:t>
            </a:r>
          </a:p>
        </p:txBody>
      </p:sp>
      <p:sp>
        <p:nvSpPr>
          <p:cNvPr id="13" name="TextBox 12"/>
          <p:cNvSpPr txBox="1">
            <a:spLocks noChangeArrowheads="1"/>
          </p:cNvSpPr>
          <p:nvPr/>
        </p:nvSpPr>
        <p:spPr bwMode="auto">
          <a:xfrm>
            <a:off x="251520" y="5589240"/>
            <a:ext cx="2428875" cy="830263"/>
          </a:xfrm>
          <a:prstGeom prst="rect">
            <a:avLst/>
          </a:prstGeom>
          <a:noFill/>
          <a:ln w="9525">
            <a:noFill/>
            <a:miter lim="800000"/>
            <a:headEnd/>
            <a:tailEnd/>
          </a:ln>
        </p:spPr>
        <p:txBody>
          <a:bodyPr>
            <a:spAutoFit/>
          </a:bodyPr>
          <a:lstStyle/>
          <a:p>
            <a:r>
              <a:rPr lang="en-CA" sz="2400" b="1" dirty="0"/>
              <a:t>Driven Component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5536" y="428625"/>
            <a:ext cx="8496944" cy="10668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3200" b="0" i="0" u="none" strike="noStrike" kern="1200" cap="none" spc="0" normalizeH="0" baseline="0" noProof="0" dirty="0" smtClean="0">
                <a:ln>
                  <a:noFill/>
                </a:ln>
                <a:solidFill>
                  <a:schemeClr val="tx1"/>
                </a:solidFill>
                <a:effectLst/>
                <a:uLnTx/>
                <a:uFillTx/>
                <a:ea typeface="+mj-ea"/>
                <a:cs typeface="+mj-cs"/>
              </a:rPr>
              <a:t>Characteristics of Motion in TS</a:t>
            </a:r>
          </a:p>
        </p:txBody>
      </p:sp>
      <p:sp>
        <p:nvSpPr>
          <p:cNvPr id="3" name="Content Placeholder 2"/>
          <p:cNvSpPr txBox="1">
            <a:spLocks/>
          </p:cNvSpPr>
          <p:nvPr/>
        </p:nvSpPr>
        <p:spPr>
          <a:xfrm>
            <a:off x="500063" y="1571625"/>
            <a:ext cx="8229600" cy="4714875"/>
          </a:xfrm>
          <a:prstGeom prst="rect">
            <a:avLst/>
          </a:prstGeom>
        </p:spPr>
        <p:txBody>
          <a:bodyPr>
            <a:normAutofit/>
          </a:bodyPr>
          <a:lstStyle/>
          <a:p>
            <a:pPr marL="85725" marR="0" lvl="0" algn="l" defTabSz="914400" rtl="0" eaLnBrk="1" fontAlgn="auto" latinLnBrk="0" hangingPunct="1">
              <a:lnSpc>
                <a:spcPct val="100000"/>
              </a:lnSpc>
              <a:spcBef>
                <a:spcPts val="1500"/>
              </a:spcBef>
              <a:spcAft>
                <a:spcPts val="0"/>
              </a:spcAft>
              <a:buClr>
                <a:schemeClr val="accent3"/>
              </a:buClr>
              <a:buSzPct val="70000"/>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In mechanical engineering, motion transmission systems are often applied to technical objects. The most common systems are:</a:t>
            </a:r>
          </a:p>
          <a:p>
            <a:pPr marL="85725" marR="0" lvl="0" algn="l" defTabSz="914400" rtl="0" eaLnBrk="1" fontAlgn="auto" latinLnBrk="0" hangingPunct="1">
              <a:lnSpc>
                <a:spcPct val="100000"/>
              </a:lnSpc>
              <a:spcBef>
                <a:spcPts val="1500"/>
              </a:spcBef>
              <a:spcAft>
                <a:spcPts val="0"/>
              </a:spcAft>
              <a:buClr>
                <a:schemeClr val="accent3"/>
              </a:buClr>
              <a:buSzPct val="70000"/>
              <a:tabLst/>
              <a:defRPr/>
            </a:pPr>
            <a:endParaRPr kumimoji="0" lang="en-CA" sz="2000" b="0" i="0" u="none" strike="noStrike" kern="1200" cap="none" spc="0" normalizeH="0" baseline="0" noProof="0" dirty="0" smtClean="0">
              <a:ln>
                <a:noFill/>
              </a:ln>
              <a:solidFill>
                <a:schemeClr val="tx1"/>
              </a:solidFill>
              <a:effectLst/>
              <a:uLnTx/>
              <a:uFillTx/>
              <a:latin typeface="+mn-lt"/>
              <a:ea typeface="+mn-ea"/>
              <a:cs typeface="+mn-cs"/>
            </a:endParaRPr>
          </a:p>
          <a:p>
            <a:pPr marL="624078" marR="0" lvl="0" indent="-514350" algn="l" defTabSz="914400" rtl="0" eaLnBrk="1" fontAlgn="auto" latinLnBrk="0" hangingPunct="1">
              <a:lnSpc>
                <a:spcPct val="100000"/>
              </a:lnSpc>
              <a:spcBef>
                <a:spcPts val="1500"/>
              </a:spcBef>
              <a:spcAft>
                <a:spcPts val="0"/>
              </a:spcAft>
              <a:buClr>
                <a:schemeClr val="accent3"/>
              </a:buClr>
              <a:buSzPct val="70000"/>
              <a:buFont typeface="+mj-lt"/>
              <a:buAutoNum type="arabicPeriod"/>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Gear trains systems</a:t>
            </a:r>
          </a:p>
          <a:p>
            <a:pPr marL="624078" marR="0" lvl="0" indent="-514350" algn="l" defTabSz="914400" rtl="0" eaLnBrk="1" fontAlgn="auto" latinLnBrk="0" hangingPunct="1">
              <a:lnSpc>
                <a:spcPct val="100000"/>
              </a:lnSpc>
              <a:spcBef>
                <a:spcPts val="1500"/>
              </a:spcBef>
              <a:spcAft>
                <a:spcPts val="0"/>
              </a:spcAft>
              <a:buClr>
                <a:schemeClr val="accent3"/>
              </a:buClr>
              <a:buSzPct val="70000"/>
              <a:buFont typeface="+mj-lt"/>
              <a:buAutoNum type="arabicPeriod"/>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Chain and sprocket systems</a:t>
            </a:r>
          </a:p>
          <a:p>
            <a:pPr marL="624078" marR="0" lvl="0" indent="-514350" algn="l" defTabSz="914400" rtl="0" eaLnBrk="1" fontAlgn="auto" latinLnBrk="0" hangingPunct="1">
              <a:lnSpc>
                <a:spcPct val="100000"/>
              </a:lnSpc>
              <a:spcBef>
                <a:spcPts val="1500"/>
              </a:spcBef>
              <a:spcAft>
                <a:spcPts val="0"/>
              </a:spcAft>
              <a:buClr>
                <a:schemeClr val="accent3"/>
              </a:buClr>
              <a:buSzPct val="70000"/>
              <a:buFont typeface="+mj-lt"/>
              <a:buAutoNum type="arabicPeriod"/>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Worm and worm gear systems</a:t>
            </a:r>
          </a:p>
          <a:p>
            <a:pPr marL="624078" marR="0" lvl="0" indent="-514350" algn="l" defTabSz="914400" rtl="0" eaLnBrk="1" fontAlgn="auto" latinLnBrk="0" hangingPunct="1">
              <a:lnSpc>
                <a:spcPct val="100000"/>
              </a:lnSpc>
              <a:spcBef>
                <a:spcPts val="1500"/>
              </a:spcBef>
              <a:spcAft>
                <a:spcPts val="0"/>
              </a:spcAft>
              <a:buClr>
                <a:schemeClr val="accent3"/>
              </a:buClr>
              <a:buSzPct val="70000"/>
              <a:buFont typeface="+mj-lt"/>
              <a:buAutoNum type="arabicPeriod"/>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Friction gear systems</a:t>
            </a:r>
          </a:p>
          <a:p>
            <a:pPr marL="624078" marR="0" lvl="0" indent="-514350" algn="l" defTabSz="914400" rtl="0" eaLnBrk="1" fontAlgn="auto" latinLnBrk="0" hangingPunct="1">
              <a:lnSpc>
                <a:spcPct val="100000"/>
              </a:lnSpc>
              <a:spcBef>
                <a:spcPts val="1500"/>
              </a:spcBef>
              <a:spcAft>
                <a:spcPts val="0"/>
              </a:spcAft>
              <a:buClr>
                <a:schemeClr val="accent3"/>
              </a:buClr>
              <a:buSzPct val="70000"/>
              <a:buFont typeface="+mj-lt"/>
              <a:buAutoNum type="arabicPeriod"/>
              <a:tabLst/>
              <a:defRPr/>
            </a:pPr>
            <a:r>
              <a:rPr kumimoji="0" lang="en-CA" sz="2000" b="0" i="0" u="none" strike="noStrike" kern="1200" cap="none" spc="0" normalizeH="0" baseline="0" noProof="0" dirty="0" smtClean="0">
                <a:ln>
                  <a:noFill/>
                </a:ln>
                <a:solidFill>
                  <a:schemeClr val="tx1"/>
                </a:solidFill>
                <a:effectLst/>
                <a:uLnTx/>
                <a:uFillTx/>
                <a:latin typeface="+mn-lt"/>
                <a:ea typeface="+mn-ea"/>
                <a:cs typeface="+mn-cs"/>
              </a:rPr>
              <a:t>Belt and pulley systems</a:t>
            </a:r>
            <a:endParaRPr kumimoji="0" lang="en-CA"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28625" y="428625"/>
            <a:ext cx="8229600" cy="10668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3600" b="0" i="0" u="none" strike="noStrike" kern="1200" cap="none" spc="0" normalizeH="0" baseline="0" noProof="0" smtClean="0">
                <a:ln>
                  <a:noFill/>
                </a:ln>
                <a:solidFill>
                  <a:schemeClr val="tx1"/>
                </a:solidFill>
                <a:effectLst/>
                <a:uLnTx/>
                <a:uFillTx/>
                <a:latin typeface="+mj-lt"/>
                <a:ea typeface="+mj-ea"/>
                <a:cs typeface="+mj-cs"/>
              </a:rPr>
              <a:t>Characteristics of TS</a:t>
            </a:r>
          </a:p>
        </p:txBody>
      </p:sp>
      <p:sp>
        <p:nvSpPr>
          <p:cNvPr id="3" name="Content Placeholder 2"/>
          <p:cNvSpPr txBox="1">
            <a:spLocks/>
          </p:cNvSpPr>
          <p:nvPr/>
        </p:nvSpPr>
        <p:spPr>
          <a:xfrm>
            <a:off x="323528" y="1196752"/>
            <a:ext cx="8229600" cy="4896544"/>
          </a:xfrm>
          <a:prstGeom prst="rect">
            <a:avLst/>
          </a:prstGeom>
        </p:spPr>
        <p:txBody>
          <a:bodyPr/>
          <a:lstStyle/>
          <a:p>
            <a:pPr marL="800100" marR="0" lvl="0" indent="-544513" algn="l" defTabSz="914400" rtl="0" eaLnBrk="1" fontAlgn="auto" latinLnBrk="0" hangingPunct="1">
              <a:lnSpc>
                <a:spcPct val="100000"/>
              </a:lnSpc>
              <a:spcBef>
                <a:spcPts val="1500"/>
              </a:spcBef>
              <a:spcAft>
                <a:spcPts val="0"/>
              </a:spcAft>
              <a:buClrTx/>
              <a:buSzPct val="70000"/>
              <a:buFont typeface="Wingdings" pitchFamily="2" charset="2"/>
              <a:buChar char="p"/>
              <a:tabLst/>
              <a:defRPr/>
            </a:pPr>
            <a:r>
              <a:rPr kumimoji="0" lang="en-CA" sz="2400" b="0" i="0" u="none" strike="noStrike" kern="1200" cap="none" spc="0" normalizeH="0" baseline="0" noProof="0" dirty="0" smtClean="0">
                <a:ln>
                  <a:noFill/>
                </a:ln>
                <a:solidFill>
                  <a:schemeClr val="tx1"/>
                </a:solidFill>
                <a:effectLst/>
                <a:uLnTx/>
                <a:uFillTx/>
                <a:latin typeface="+mn-lt"/>
                <a:ea typeface="+mn-ea"/>
                <a:cs typeface="+mn-cs"/>
              </a:rPr>
              <a:t>All transmit rotational motion</a:t>
            </a:r>
          </a:p>
          <a:p>
            <a:pPr marL="800100" marR="0" lvl="0" indent="-544513" algn="l" defTabSz="914400" rtl="0" eaLnBrk="1" fontAlgn="auto" latinLnBrk="0" hangingPunct="1">
              <a:lnSpc>
                <a:spcPct val="100000"/>
              </a:lnSpc>
              <a:spcBef>
                <a:spcPts val="1500"/>
              </a:spcBef>
              <a:spcAft>
                <a:spcPts val="0"/>
              </a:spcAft>
              <a:buClrTx/>
              <a:buSzPct val="70000"/>
              <a:buFont typeface="Wingdings" pitchFamily="2" charset="2"/>
              <a:buChar char="p"/>
              <a:tabLst/>
              <a:defRPr/>
            </a:pPr>
            <a:r>
              <a:rPr kumimoji="0" lang="en-CA" sz="2400" b="0" i="0" u="none" strike="noStrike" kern="1200" cap="none" spc="0" normalizeH="0" baseline="0" noProof="0" dirty="0" smtClean="0">
                <a:ln>
                  <a:noFill/>
                </a:ln>
                <a:solidFill>
                  <a:schemeClr val="tx1"/>
                </a:solidFill>
                <a:effectLst/>
                <a:uLnTx/>
                <a:uFillTx/>
                <a:latin typeface="+mn-lt"/>
                <a:ea typeface="+mn-ea"/>
                <a:cs typeface="+mn-cs"/>
              </a:rPr>
              <a:t>The direction of the rotation of the components may be identical throughout or different.</a:t>
            </a:r>
          </a:p>
          <a:p>
            <a:pPr marL="1257300" lvl="2" indent="-544513">
              <a:spcBef>
                <a:spcPts val="1500"/>
              </a:spcBef>
              <a:buClr>
                <a:schemeClr val="tx2"/>
              </a:buClr>
              <a:buFont typeface="Arial" pitchFamily="34" charset="0"/>
              <a:buChar char="•"/>
            </a:pPr>
            <a:r>
              <a:rPr kumimoji="0" lang="en-CA" sz="2400" b="0" i="0" u="none" strike="noStrike" kern="1200" cap="none" spc="0" normalizeH="0" baseline="0" noProof="0" dirty="0" smtClean="0">
                <a:ln>
                  <a:noFill/>
                </a:ln>
                <a:solidFill>
                  <a:srgbClr val="FFFF00"/>
                </a:solidFill>
                <a:effectLst/>
                <a:uLnTx/>
                <a:uFillTx/>
                <a:latin typeface="+mn-lt"/>
                <a:ea typeface="+mn-ea"/>
                <a:cs typeface="+mn-cs"/>
              </a:rPr>
              <a:t>Clockwise or counter clockwise</a:t>
            </a:r>
          </a:p>
          <a:p>
            <a:pPr marL="800100" marR="0" lvl="0" indent="-544513" algn="l" defTabSz="914400" rtl="0" eaLnBrk="1" fontAlgn="auto" latinLnBrk="0" hangingPunct="1">
              <a:lnSpc>
                <a:spcPct val="100000"/>
              </a:lnSpc>
              <a:spcBef>
                <a:spcPts val="1500"/>
              </a:spcBef>
              <a:spcAft>
                <a:spcPts val="0"/>
              </a:spcAft>
              <a:buClrTx/>
              <a:buSzPct val="70000"/>
              <a:buFont typeface="Wingdings" pitchFamily="2" charset="2"/>
              <a:buChar char="p"/>
              <a:tabLst/>
              <a:defRPr/>
            </a:pPr>
            <a:r>
              <a:rPr kumimoji="0" lang="en-CA" sz="2400" b="0" i="0" u="none" strike="noStrike" kern="1200" cap="none" spc="0" normalizeH="0" baseline="0" noProof="0" dirty="0" smtClean="0">
                <a:ln>
                  <a:noFill/>
                </a:ln>
                <a:solidFill>
                  <a:schemeClr val="tx1"/>
                </a:solidFill>
                <a:effectLst/>
                <a:uLnTx/>
                <a:uFillTx/>
                <a:latin typeface="+mn-lt"/>
                <a:ea typeface="+mn-ea"/>
                <a:cs typeface="+mn-cs"/>
              </a:rPr>
              <a:t>The system may or may not be reversible. </a:t>
            </a:r>
          </a:p>
          <a:p>
            <a:pPr marL="1257300" lvl="2" indent="-544513">
              <a:spcBef>
                <a:spcPts val="1500"/>
              </a:spcBef>
              <a:buClr>
                <a:schemeClr val="tx2"/>
              </a:buClr>
              <a:buFont typeface="Arial" pitchFamily="34" charset="0"/>
              <a:buChar char="•"/>
            </a:pPr>
            <a:r>
              <a:rPr kumimoji="0" lang="en-CA" sz="2400" b="0" i="0" u="none" strike="noStrike" kern="1200" cap="none" spc="0" normalizeH="0" baseline="0" noProof="0" dirty="0" smtClean="0">
                <a:ln>
                  <a:noFill/>
                </a:ln>
                <a:solidFill>
                  <a:srgbClr val="FFFF00"/>
                </a:solidFill>
                <a:effectLst/>
                <a:uLnTx/>
                <a:uFillTx/>
                <a:latin typeface="+mn-lt"/>
                <a:ea typeface="+mn-ea"/>
                <a:cs typeface="+mn-cs"/>
              </a:rPr>
              <a:t>If it is reversible then the driven component can become a driver and vice versa. </a:t>
            </a:r>
          </a:p>
          <a:p>
            <a:pPr marL="255588" marR="0" lvl="0" indent="-228600" algn="l" defTabSz="914400" rtl="0" eaLnBrk="1" fontAlgn="auto" latinLnBrk="0" hangingPunct="1">
              <a:lnSpc>
                <a:spcPct val="100000"/>
              </a:lnSpc>
              <a:spcBef>
                <a:spcPts val="1500"/>
              </a:spcBef>
              <a:spcAft>
                <a:spcPts val="0"/>
              </a:spcAft>
              <a:buClrTx/>
              <a:buSzPct val="70000"/>
              <a:buFont typeface="Wingdings" pitchFamily="2" charset="2"/>
              <a:buChar char="p"/>
              <a:tabLst/>
              <a:defRPr/>
            </a:pPr>
            <a:endParaRPr kumimoji="0" lang="en-CA"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5576" y="260648"/>
            <a:ext cx="7498080" cy="1143000"/>
          </a:xfrm>
        </p:spPr>
        <p:txBody>
          <a:bodyPr/>
          <a:lstStyle/>
          <a:p>
            <a:r>
              <a:rPr lang="en-CA" dirty="0" smtClean="0"/>
              <a:t>Gears</a:t>
            </a:r>
            <a:endParaRPr lang="en-CA" dirty="0"/>
          </a:p>
        </p:txBody>
      </p:sp>
      <p:sp>
        <p:nvSpPr>
          <p:cNvPr id="5" name="Content Placeholder 4"/>
          <p:cNvSpPr>
            <a:spLocks noGrp="1"/>
          </p:cNvSpPr>
          <p:nvPr>
            <p:ph idx="1"/>
          </p:nvPr>
        </p:nvSpPr>
        <p:spPr>
          <a:xfrm>
            <a:off x="611560" y="1268760"/>
            <a:ext cx="7848872" cy="5112568"/>
          </a:xfrm>
        </p:spPr>
        <p:txBody>
          <a:bodyPr/>
          <a:lstStyle/>
          <a:p>
            <a:pPr marL="0" indent="0">
              <a:buNone/>
            </a:pPr>
            <a:r>
              <a:rPr lang="en-CA" sz="2400" dirty="0" smtClean="0"/>
              <a:t>Gears are generally used for one of four different reasons: </a:t>
            </a:r>
          </a:p>
          <a:p>
            <a:pPr lvl="1"/>
            <a:r>
              <a:rPr lang="en-CA" sz="2400" dirty="0" smtClean="0"/>
              <a:t>To reverse the direction of rotation </a:t>
            </a:r>
          </a:p>
          <a:p>
            <a:pPr lvl="1"/>
            <a:r>
              <a:rPr lang="en-CA" sz="2400" dirty="0" smtClean="0"/>
              <a:t>To increase or decrease the speed of rotation </a:t>
            </a:r>
          </a:p>
          <a:p>
            <a:pPr lvl="1"/>
            <a:r>
              <a:rPr lang="en-CA" sz="2400" dirty="0" smtClean="0"/>
              <a:t>To move rotational motion to a different axis </a:t>
            </a:r>
          </a:p>
          <a:p>
            <a:pPr lvl="1"/>
            <a:r>
              <a:rPr lang="en-CA" sz="2400" dirty="0" smtClean="0"/>
              <a:t>To keep the rotation of two axis synchronized </a:t>
            </a:r>
          </a:p>
          <a:p>
            <a:pPr lvl="1"/>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Gear Trains</a:t>
            </a:r>
            <a:endParaRPr lang="en-CA" dirty="0"/>
          </a:p>
        </p:txBody>
      </p:sp>
      <p:sp>
        <p:nvSpPr>
          <p:cNvPr id="3" name="Content Placeholder 2"/>
          <p:cNvSpPr>
            <a:spLocks noGrp="1"/>
          </p:cNvSpPr>
          <p:nvPr>
            <p:ph idx="1"/>
          </p:nvPr>
        </p:nvSpPr>
        <p:spPr>
          <a:xfrm>
            <a:off x="4788024" y="548680"/>
            <a:ext cx="4355976" cy="2664296"/>
          </a:xfrm>
        </p:spPr>
        <p:txBody>
          <a:bodyPr>
            <a:noAutofit/>
          </a:bodyPr>
          <a:lstStyle/>
          <a:p>
            <a:pPr marL="0" indent="26988">
              <a:buNone/>
            </a:pPr>
            <a:r>
              <a:rPr lang="en-CA" sz="2400" u="sng" dirty="0" smtClean="0">
                <a:solidFill>
                  <a:srgbClr val="FFFF00"/>
                </a:solidFill>
              </a:rPr>
              <a:t>Gear Ratio</a:t>
            </a:r>
            <a:r>
              <a:rPr lang="en-CA" sz="2400" dirty="0" smtClean="0">
                <a:solidFill>
                  <a:srgbClr val="FFFF00"/>
                </a:solidFill>
              </a:rPr>
              <a:t>:</a:t>
            </a:r>
          </a:p>
          <a:p>
            <a:pPr marL="0" indent="26988">
              <a:buNone/>
            </a:pPr>
            <a:r>
              <a:rPr lang="en-CA" sz="2400" dirty="0" smtClean="0">
                <a:solidFill>
                  <a:srgbClr val="FFFF00"/>
                </a:solidFill>
              </a:rPr>
              <a:t>The number of teeth on the driver divided by the number of teeth on the driven. </a:t>
            </a:r>
            <a:endParaRPr lang="en-CA" sz="2400" dirty="0">
              <a:solidFill>
                <a:srgbClr val="FFFF00"/>
              </a:solidFill>
            </a:endParaRPr>
          </a:p>
        </p:txBody>
      </p:sp>
      <p:pic>
        <p:nvPicPr>
          <p:cNvPr id="31748" name="Picture 4" descr="Intermeshing spur gears."/>
          <p:cNvPicPr>
            <a:picLocks noChangeAspect="1" noChangeArrowheads="1" noCrop="1"/>
          </p:cNvPicPr>
          <p:nvPr/>
        </p:nvPicPr>
        <p:blipFill>
          <a:blip r:embed="rId3" cstate="print"/>
          <a:srcRect/>
          <a:stretch>
            <a:fillRect/>
          </a:stretch>
        </p:blipFill>
        <p:spPr bwMode="auto">
          <a:xfrm>
            <a:off x="611560" y="1196752"/>
            <a:ext cx="4104456" cy="3055284"/>
          </a:xfrm>
          <a:prstGeom prst="rect">
            <a:avLst/>
          </a:prstGeom>
          <a:noFill/>
        </p:spPr>
      </p:pic>
      <p:sp>
        <p:nvSpPr>
          <p:cNvPr id="8" name="Rectangle 7"/>
          <p:cNvSpPr/>
          <p:nvPr/>
        </p:nvSpPr>
        <p:spPr>
          <a:xfrm>
            <a:off x="323528" y="5157192"/>
            <a:ext cx="8280920" cy="1323439"/>
          </a:xfrm>
          <a:prstGeom prst="rect">
            <a:avLst/>
          </a:prstGeom>
        </p:spPr>
        <p:txBody>
          <a:bodyPr wrap="square">
            <a:spAutoFit/>
          </a:bodyPr>
          <a:lstStyle/>
          <a:p>
            <a:r>
              <a:rPr lang="en-CA" sz="2000" dirty="0" smtClean="0"/>
              <a:t>The follower rotates 2,25 times faster than the driver. This gear train can be used to multiply speed on a bicycle if the follower was connected to a wheel and the driver connected to the paddles.</a:t>
            </a:r>
            <a:endParaRPr lang="en-CA" sz="2000" dirty="0"/>
          </a:p>
        </p:txBody>
      </p:sp>
      <p:sp>
        <p:nvSpPr>
          <p:cNvPr id="9" name="TextBox 8"/>
          <p:cNvSpPr txBox="1"/>
          <p:nvPr/>
        </p:nvSpPr>
        <p:spPr>
          <a:xfrm>
            <a:off x="683568" y="4509120"/>
            <a:ext cx="5688632" cy="461665"/>
          </a:xfrm>
          <a:prstGeom prst="rect">
            <a:avLst/>
          </a:prstGeom>
          <a:noFill/>
        </p:spPr>
        <p:txBody>
          <a:bodyPr wrap="square" rtlCol="0">
            <a:spAutoFit/>
          </a:bodyPr>
          <a:lstStyle/>
          <a:p>
            <a:r>
              <a:rPr lang="en-CA" sz="2400" dirty="0" smtClean="0"/>
              <a:t>Gear Ratio =  </a:t>
            </a:r>
            <a:endParaRPr lang="en-CA" sz="2400" dirty="0"/>
          </a:p>
        </p:txBody>
      </p:sp>
      <p:sp>
        <p:nvSpPr>
          <p:cNvPr id="10" name="TextBox 9"/>
          <p:cNvSpPr txBox="1"/>
          <p:nvPr/>
        </p:nvSpPr>
        <p:spPr>
          <a:xfrm>
            <a:off x="3275856" y="4509120"/>
            <a:ext cx="2520280" cy="461665"/>
          </a:xfrm>
          <a:prstGeom prst="rect">
            <a:avLst/>
          </a:prstGeom>
          <a:noFill/>
        </p:spPr>
        <p:txBody>
          <a:bodyPr wrap="square" rtlCol="0">
            <a:spAutoFit/>
          </a:bodyPr>
          <a:lstStyle/>
          <a:p>
            <a:r>
              <a:rPr lang="en-CA" sz="2400" dirty="0" smtClean="0">
                <a:solidFill>
                  <a:srgbClr val="FFFF00"/>
                </a:solidFill>
              </a:rPr>
              <a:t>18/8 = 2.25</a:t>
            </a:r>
            <a:endParaRPr lang="en-CA"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dynamicscience.com.au/tester/solutions/hydraulicus/gearsX3.gif"/>
          <p:cNvPicPr>
            <a:picLocks noChangeAspect="1" noChangeArrowheads="1" noCrop="1"/>
          </p:cNvPicPr>
          <p:nvPr/>
        </p:nvPicPr>
        <p:blipFill>
          <a:blip r:embed="rId3" cstate="print"/>
          <a:srcRect/>
          <a:stretch>
            <a:fillRect/>
          </a:stretch>
        </p:blipFill>
        <p:spPr bwMode="auto">
          <a:xfrm>
            <a:off x="395536" y="188640"/>
            <a:ext cx="5715000" cy="2524126"/>
          </a:xfrm>
          <a:prstGeom prst="rect">
            <a:avLst/>
          </a:prstGeom>
          <a:noFill/>
        </p:spPr>
      </p:pic>
      <p:sp>
        <p:nvSpPr>
          <p:cNvPr id="5" name="Content Placeholder 4"/>
          <p:cNvSpPr>
            <a:spLocks noGrp="1"/>
          </p:cNvSpPr>
          <p:nvPr>
            <p:ph idx="1"/>
          </p:nvPr>
        </p:nvSpPr>
        <p:spPr>
          <a:xfrm>
            <a:off x="467544" y="5873115"/>
            <a:ext cx="7223760" cy="984885"/>
          </a:xfrm>
          <a:prstGeom prst="rect">
            <a:avLst/>
          </a:prstGeom>
        </p:spPr>
        <p:txBody>
          <a:bodyPr wrap="square">
            <a:spAutoFit/>
          </a:bodyPr>
          <a:lstStyle/>
          <a:p>
            <a:pPr marL="0" indent="26988">
              <a:buNone/>
            </a:pPr>
            <a:r>
              <a:rPr lang="en-CA" dirty="0" smtClean="0"/>
              <a:t>Small gear= more turns= faster speed</a:t>
            </a:r>
            <a:br>
              <a:rPr lang="en-CA" dirty="0" smtClean="0"/>
            </a:br>
            <a:r>
              <a:rPr lang="en-CA" dirty="0" smtClean="0"/>
              <a:t>Bigger gears= less turns= slower speed.</a:t>
            </a:r>
            <a:endParaRPr lang="en-CA" dirty="0"/>
          </a:p>
        </p:txBody>
      </p:sp>
      <p:pic>
        <p:nvPicPr>
          <p:cNvPr id="33794" name="Picture 2" descr="http://www.dynamicscience.com.au/tester/solutions/hydraulicus/gearX4.gif"/>
          <p:cNvPicPr>
            <a:picLocks noChangeAspect="1" noChangeArrowheads="1" noCrop="1"/>
          </p:cNvPicPr>
          <p:nvPr/>
        </p:nvPicPr>
        <p:blipFill>
          <a:blip r:embed="rId4" cstate="print"/>
          <a:srcRect/>
          <a:stretch>
            <a:fillRect/>
          </a:stretch>
        </p:blipFill>
        <p:spPr bwMode="auto">
          <a:xfrm>
            <a:off x="467544" y="2924944"/>
            <a:ext cx="4248472" cy="2832315"/>
          </a:xfrm>
          <a:prstGeom prst="rect">
            <a:avLst/>
          </a:prstGeom>
          <a:noFill/>
        </p:spPr>
      </p:pic>
      <p:sp>
        <p:nvSpPr>
          <p:cNvPr id="8" name="TextBox 7"/>
          <p:cNvSpPr txBox="1"/>
          <p:nvPr/>
        </p:nvSpPr>
        <p:spPr>
          <a:xfrm>
            <a:off x="6156176" y="476672"/>
            <a:ext cx="2592288" cy="461665"/>
          </a:xfrm>
          <a:prstGeom prst="rect">
            <a:avLst/>
          </a:prstGeom>
          <a:noFill/>
        </p:spPr>
        <p:txBody>
          <a:bodyPr wrap="square" rtlCol="0">
            <a:spAutoFit/>
          </a:bodyPr>
          <a:lstStyle/>
          <a:p>
            <a:r>
              <a:rPr lang="en-CA" sz="2400" dirty="0" smtClean="0"/>
              <a:t>Gear Ratio: </a:t>
            </a:r>
            <a:endParaRPr lang="en-CA" sz="2400" dirty="0"/>
          </a:p>
        </p:txBody>
      </p:sp>
      <p:sp>
        <p:nvSpPr>
          <p:cNvPr id="9" name="TextBox 8"/>
          <p:cNvSpPr txBox="1"/>
          <p:nvPr/>
        </p:nvSpPr>
        <p:spPr>
          <a:xfrm>
            <a:off x="4788024" y="3068960"/>
            <a:ext cx="2592288" cy="461665"/>
          </a:xfrm>
          <a:prstGeom prst="rect">
            <a:avLst/>
          </a:prstGeom>
          <a:noFill/>
        </p:spPr>
        <p:txBody>
          <a:bodyPr wrap="square" rtlCol="0">
            <a:spAutoFit/>
          </a:bodyPr>
          <a:lstStyle/>
          <a:p>
            <a:r>
              <a:rPr lang="en-CA" sz="2400" dirty="0" smtClean="0"/>
              <a:t>Gear Ratio: </a:t>
            </a:r>
            <a:endParaRPr lang="en-CA" sz="2400" dirty="0"/>
          </a:p>
        </p:txBody>
      </p:sp>
      <p:sp>
        <p:nvSpPr>
          <p:cNvPr id="10" name="TextBox 9"/>
          <p:cNvSpPr txBox="1"/>
          <p:nvPr/>
        </p:nvSpPr>
        <p:spPr>
          <a:xfrm>
            <a:off x="6444208" y="1196752"/>
            <a:ext cx="936104" cy="523220"/>
          </a:xfrm>
          <a:prstGeom prst="rect">
            <a:avLst/>
          </a:prstGeom>
          <a:noFill/>
        </p:spPr>
        <p:txBody>
          <a:bodyPr wrap="square" rtlCol="0">
            <a:spAutoFit/>
          </a:bodyPr>
          <a:lstStyle/>
          <a:p>
            <a:r>
              <a:rPr lang="en-CA" sz="2800" dirty="0" smtClean="0">
                <a:solidFill>
                  <a:srgbClr val="FFFF00"/>
                </a:solidFill>
              </a:rPr>
              <a:t>1/1</a:t>
            </a:r>
            <a:endParaRPr lang="en-CA" sz="2800" dirty="0">
              <a:solidFill>
                <a:srgbClr val="FFFF00"/>
              </a:solidFill>
            </a:endParaRPr>
          </a:p>
        </p:txBody>
      </p:sp>
      <p:sp>
        <p:nvSpPr>
          <p:cNvPr id="11" name="TextBox 10"/>
          <p:cNvSpPr txBox="1"/>
          <p:nvPr/>
        </p:nvSpPr>
        <p:spPr>
          <a:xfrm>
            <a:off x="5220072" y="3645024"/>
            <a:ext cx="2232248" cy="523220"/>
          </a:xfrm>
          <a:prstGeom prst="rect">
            <a:avLst/>
          </a:prstGeom>
          <a:noFill/>
        </p:spPr>
        <p:txBody>
          <a:bodyPr wrap="square" rtlCol="0">
            <a:spAutoFit/>
          </a:bodyPr>
          <a:lstStyle/>
          <a:p>
            <a:r>
              <a:rPr lang="en-CA" sz="2800" dirty="0" smtClean="0">
                <a:solidFill>
                  <a:srgbClr val="FFFF00"/>
                </a:solidFill>
              </a:rPr>
              <a:t>9/4</a:t>
            </a:r>
            <a:endParaRPr lang="en-CA" sz="28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Plenary Gear System</a:t>
            </a:r>
            <a:endParaRPr lang="en-CA" dirty="0"/>
          </a:p>
        </p:txBody>
      </p:sp>
      <p:pic>
        <p:nvPicPr>
          <p:cNvPr id="35842" name="Picture 2" descr="http://static.howstuffworks.com/gif/gears-planet2.gif"/>
          <p:cNvPicPr>
            <a:picLocks noGrp="1" noChangeAspect="1" noChangeArrowheads="1"/>
          </p:cNvPicPr>
          <p:nvPr>
            <p:ph idx="1"/>
          </p:nvPr>
        </p:nvPicPr>
        <p:blipFill>
          <a:blip r:embed="rId3" cstate="print"/>
          <a:srcRect/>
          <a:stretch>
            <a:fillRect/>
          </a:stretch>
        </p:blipFill>
        <p:spPr bwMode="auto">
          <a:xfrm>
            <a:off x="899592" y="1196752"/>
            <a:ext cx="3096344" cy="3283192"/>
          </a:xfrm>
          <a:prstGeom prst="rect">
            <a:avLst/>
          </a:prstGeom>
          <a:noFill/>
        </p:spPr>
      </p:pic>
      <p:sp>
        <p:nvSpPr>
          <p:cNvPr id="5" name="Rectangle 4"/>
          <p:cNvSpPr/>
          <p:nvPr/>
        </p:nvSpPr>
        <p:spPr>
          <a:xfrm>
            <a:off x="4572000" y="1196752"/>
            <a:ext cx="4572000" cy="4893647"/>
          </a:xfrm>
          <a:prstGeom prst="rect">
            <a:avLst/>
          </a:prstGeom>
        </p:spPr>
        <p:txBody>
          <a:bodyPr>
            <a:spAutoFit/>
          </a:bodyPr>
          <a:lstStyle/>
          <a:p>
            <a:r>
              <a:rPr lang="en-CA" sz="2400" dirty="0" smtClean="0"/>
              <a:t>In this gear system, the yellow gear engages all three red gears simultaneously. They are all three attached to a plate, and they engage the </a:t>
            </a:r>
            <a:r>
              <a:rPr lang="en-CA" sz="2400" i="1" dirty="0" smtClean="0"/>
              <a:t>inside</a:t>
            </a:r>
            <a:r>
              <a:rPr lang="en-CA" sz="2400" dirty="0" smtClean="0"/>
              <a:t> of the blue gear instead of the outside. Because there are three red gears instead of one, this gear train is extremely rugged. </a:t>
            </a:r>
            <a:endParaRPr lang="en-CA" sz="2400" dirty="0"/>
          </a:p>
        </p:txBody>
      </p:sp>
      <p:pic>
        <p:nvPicPr>
          <p:cNvPr id="6" name="Picture 2" descr="screwdriver planetary gears"/>
          <p:cNvPicPr>
            <a:picLocks noChangeAspect="1" noChangeArrowheads="1"/>
          </p:cNvPicPr>
          <p:nvPr/>
        </p:nvPicPr>
        <p:blipFill>
          <a:blip r:embed="rId4" cstate="print"/>
          <a:srcRect/>
          <a:stretch>
            <a:fillRect/>
          </a:stretch>
        </p:blipFill>
        <p:spPr bwMode="auto">
          <a:xfrm>
            <a:off x="2627784" y="4714875"/>
            <a:ext cx="1905000" cy="2143125"/>
          </a:xfrm>
          <a:prstGeom prst="rect">
            <a:avLst/>
          </a:prstGeom>
          <a:noFill/>
        </p:spPr>
      </p:pic>
      <p:pic>
        <p:nvPicPr>
          <p:cNvPr id="7" name="Picture 4" descr="Screwdriver planetary gears"/>
          <p:cNvPicPr>
            <a:picLocks noChangeAspect="1" noChangeArrowheads="1"/>
          </p:cNvPicPr>
          <p:nvPr/>
        </p:nvPicPr>
        <p:blipFill>
          <a:blip r:embed="rId5" cstate="print"/>
          <a:srcRect/>
          <a:stretch>
            <a:fillRect/>
          </a:stretch>
        </p:blipFill>
        <p:spPr bwMode="auto">
          <a:xfrm>
            <a:off x="467544" y="4714875"/>
            <a:ext cx="1905000" cy="2143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ailored">
  <a:themeElements>
    <a:clrScheme name="Tailored">
      <a:dk1>
        <a:sysClr val="windowText" lastClr="000000"/>
      </a:dk1>
      <a:lt1>
        <a:sysClr val="window" lastClr="FFFFFF"/>
      </a:lt1>
      <a:dk2>
        <a:srgbClr val="123452"/>
      </a:dk2>
      <a:lt2>
        <a:srgbClr val="E0EDF8"/>
      </a:lt2>
      <a:accent1>
        <a:srgbClr val="2254A6"/>
      </a:accent1>
      <a:accent2>
        <a:srgbClr val="9B6261"/>
      </a:accent2>
      <a:accent3>
        <a:srgbClr val="939070"/>
      </a:accent3>
      <a:accent4>
        <a:srgbClr val="60254D"/>
      </a:accent4>
      <a:accent5>
        <a:srgbClr val="9FC6E9"/>
      </a:accent5>
      <a:accent6>
        <a:srgbClr val="8BA7B3"/>
      </a:accent6>
      <a:hlink>
        <a:srgbClr val="3286D2"/>
      </a:hlink>
      <a:folHlink>
        <a:srgbClr val="D99BBA"/>
      </a:folHlink>
    </a:clrScheme>
    <a:fontScheme name="Tailored">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Console"/>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ailored">
      <a:fillStyleLst>
        <a:gradFill rotWithShape="1">
          <a:gsLst>
            <a:gs pos="0">
              <a:schemeClr val="phClr">
                <a:tint val="90000"/>
                <a:satMod val="125000"/>
              </a:schemeClr>
            </a:gs>
            <a:gs pos="100000">
              <a:schemeClr val="phClr">
                <a:shade val="80000"/>
                <a:satMod val="115000"/>
              </a:schemeClr>
            </a:gs>
          </a:gsLst>
          <a:lin ang="5400000" scaled="0"/>
        </a:gradFill>
        <a:gradFill rotWithShape="1">
          <a:gsLst>
            <a:gs pos="0">
              <a:schemeClr val="phClr">
                <a:tint val="85000"/>
                <a:satMod val="150000"/>
              </a:schemeClr>
            </a:gs>
            <a:gs pos="35000">
              <a:schemeClr val="phClr">
                <a:tint val="65000"/>
                <a:satMod val="175000"/>
              </a:schemeClr>
            </a:gs>
            <a:gs pos="100000">
              <a:schemeClr val="phClr">
                <a:tint val="55000"/>
                <a:satMod val="200000"/>
              </a:schemeClr>
            </a:gs>
            <a:gs pos="100000">
              <a:schemeClr val="phClr">
                <a:tint val="50000"/>
                <a:satMod val="225000"/>
              </a:schemeClr>
            </a:gs>
          </a:gsLst>
          <a:path path="circle">
            <a:fillToRect l="100000" t="100000" r="100000" b="100000"/>
          </a:path>
        </a:gradFill>
        <a:blipFill rotWithShape="1">
          <a:blip xmlns:r="http://schemas.openxmlformats.org/officeDocument/2006/relationships" r:embed="rId1">
            <a:duotone>
              <a:schemeClr val="phClr">
                <a:shade val="78000"/>
                <a:satMod val="115000"/>
              </a:schemeClr>
              <a:schemeClr val="phClr">
                <a:tint val="84000"/>
                <a:satMod val="135000"/>
              </a:schemeClr>
            </a:duotone>
          </a:blip>
          <a:tile tx="0" ty="0" sx="100000" sy="100000" flip="none" algn="tl"/>
        </a:blipFill>
      </a:fillStyleLst>
      <a:lnStyleLst>
        <a:ln w="6350" cap="flat" cmpd="sng" algn="ctr">
          <a:solidFill>
            <a:schemeClr val="phClr">
              <a:shade val="95000"/>
              <a:alpha val="90000"/>
              <a:satMod val="115000"/>
            </a:schemeClr>
          </a:solidFill>
          <a:prstDash val="solid"/>
        </a:ln>
        <a:ln w="12700" cap="flat" cmpd="sng" algn="ctr">
          <a:solidFill>
            <a:schemeClr val="phClr">
              <a:shade val="95000"/>
              <a:alpha val="90000"/>
              <a:satMod val="115000"/>
            </a:schemeClr>
          </a:solidFill>
          <a:prstDash val="solid"/>
        </a:ln>
        <a:ln w="19050" cap="flat" cmpd="sng" algn="ctr">
          <a:solidFill>
            <a:schemeClr val="phClr">
              <a:shade val="95000"/>
              <a:alpha val="90000"/>
              <a:satMod val="115000"/>
            </a:schemeClr>
          </a:solidFill>
          <a:prstDash val="solid"/>
        </a:ln>
      </a:lnStyleLst>
      <a:effectStyleLst>
        <a:effectStyle>
          <a:effectLst>
            <a:softEdge rad="25400"/>
          </a:effectLst>
        </a:effectStyle>
        <a:effectStyle>
          <a:effectLst>
            <a:innerShdw blurRad="76200" dist="12700" dir="13500000">
              <a:srgbClr val="FFFFFF">
                <a:alpha val="60000"/>
              </a:srgbClr>
            </a:innerShdw>
          </a:effectLst>
          <a:scene3d>
            <a:camera prst="orthographicFront">
              <a:rot lat="0" lon="0" rev="0"/>
            </a:camera>
            <a:lightRig rig="balanced" dir="tl">
              <a:rot lat="0" lon="0" rev="3600000"/>
            </a:lightRig>
          </a:scene3d>
          <a:sp3d>
            <a:bevelT w="12700" h="25400" prst="softRound"/>
          </a:sp3d>
        </a:effectStyle>
        <a:effectStyle>
          <a:effectLst>
            <a:outerShdw blurRad="38100" dist="25400" dir="5400000" sx="102000" sy="102000" rotWithShape="0">
              <a:srgbClr val="808080">
                <a:alpha val="75000"/>
              </a:srgbClr>
            </a:outerShdw>
          </a:effectLst>
          <a:scene3d>
            <a:camera prst="orthographicFront">
              <a:rot lat="0" lon="0" rev="0"/>
            </a:camera>
            <a:lightRig rig="twoPt" dir="l">
              <a:rot lat="0" lon="0" rev="4200000"/>
            </a:lightRig>
          </a:scene3d>
          <a:sp3d prstMaterial="softmetal">
            <a:bevelT w="12700" h="50800" prst="softRound"/>
          </a:sp3d>
        </a:effectStyle>
      </a:effectStyleLst>
      <a:bgFillStyleLst>
        <a:solidFill>
          <a:schemeClr val="phClr"/>
        </a:solidFill>
        <a:gradFill rotWithShape="1">
          <a:gsLst>
            <a:gs pos="0">
              <a:schemeClr val="phClr">
                <a:tint val="40000"/>
                <a:satMod val="350000"/>
              </a:schemeClr>
            </a:gs>
            <a:gs pos="40000">
              <a:schemeClr val="phClr">
                <a:tint val="80000"/>
                <a:shade val="99000"/>
                <a:satMod val="150000"/>
              </a:schemeClr>
            </a:gs>
            <a:gs pos="100000">
              <a:schemeClr val="phClr">
                <a:shade val="20000"/>
                <a:satMod val="255000"/>
              </a:schemeClr>
            </a:gs>
          </a:gsLst>
          <a:lin ang="5400000" scaled="0"/>
        </a:gradFill>
        <a:blipFill rotWithShape="1">
          <a:blip xmlns:r="http://schemas.openxmlformats.org/officeDocument/2006/relationships" r:embed="rId2">
            <a:duotone>
              <a:schemeClr val="phClr">
                <a:shade val="82000"/>
                <a:satMod val="115000"/>
              </a:schemeClr>
              <a:schemeClr val="phClr">
                <a:tint val="90000"/>
                <a:satMod val="135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Tailored</Template>
  <TotalTime>264</TotalTime>
  <Words>1319</Words>
  <Application>Microsoft Office PowerPoint</Application>
  <PresentationFormat>On-screen Show (4:3)</PresentationFormat>
  <Paragraphs>155</Paragraphs>
  <Slides>26</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Georgia</vt:lpstr>
      <vt:lpstr>Lucida Console</vt:lpstr>
      <vt:lpstr>Lucida Sans Unicode</vt:lpstr>
      <vt:lpstr>Wingdings</vt:lpstr>
      <vt:lpstr>Tailored</vt:lpstr>
      <vt:lpstr>Motion Transmission Systems</vt:lpstr>
      <vt:lpstr>PowerPoint Presentation</vt:lpstr>
      <vt:lpstr>PowerPoint Presentation</vt:lpstr>
      <vt:lpstr>PowerPoint Presentation</vt:lpstr>
      <vt:lpstr>PowerPoint Presentation</vt:lpstr>
      <vt:lpstr>Gears</vt:lpstr>
      <vt:lpstr>Gear Trains</vt:lpstr>
      <vt:lpstr>PowerPoint Presentation</vt:lpstr>
      <vt:lpstr>Plenary Gear System</vt:lpstr>
      <vt:lpstr>PowerPoint Presentation</vt:lpstr>
      <vt:lpstr>Chain and Sprocket</vt:lpstr>
      <vt:lpstr>Worm Gears</vt:lpstr>
      <vt:lpstr>Friction Gear Systems</vt:lpstr>
      <vt:lpstr>Belt and Pulley System</vt:lpstr>
      <vt:lpstr>Speed Changes</vt:lpstr>
      <vt:lpstr>Speed Changes</vt:lpstr>
      <vt:lpstr>Wind Turbine - Video</vt:lpstr>
      <vt:lpstr>PowerPoint Presentation</vt:lpstr>
      <vt:lpstr>Rack and Pinion Systems</vt:lpstr>
      <vt:lpstr>Rack and Pinion</vt:lpstr>
      <vt:lpstr>PowerPoint Presentation</vt:lpstr>
      <vt:lpstr>Screw Gear Systems</vt:lpstr>
      <vt:lpstr>3) Cam and Follower Systems</vt:lpstr>
      <vt:lpstr>Cam and follower</vt:lpstr>
      <vt:lpstr>4) Slider-Crank Mechanism </vt:lpstr>
      <vt:lpstr>Slider Crank Mechanisms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Motion Transmission Systems</dc:title>
  <dc:creator>Jessica</dc:creator>
  <cp:lastModifiedBy>Darlene Mcrae</cp:lastModifiedBy>
  <cp:revision>29</cp:revision>
  <dcterms:created xsi:type="dcterms:W3CDTF">2011-02-20T15:09:02Z</dcterms:created>
  <dcterms:modified xsi:type="dcterms:W3CDTF">2017-11-16T01:14:20Z</dcterms:modified>
</cp:coreProperties>
</file>